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8" r:id="rId1"/>
  </p:sldMasterIdLst>
  <p:notesMasterIdLst>
    <p:notesMasterId r:id="rId23"/>
  </p:notesMasterIdLst>
  <p:sldIdLst>
    <p:sldId id="256" r:id="rId2"/>
    <p:sldId id="257" r:id="rId3"/>
    <p:sldId id="273" r:id="rId4"/>
    <p:sldId id="258" r:id="rId5"/>
    <p:sldId id="261" r:id="rId6"/>
    <p:sldId id="274" r:id="rId7"/>
    <p:sldId id="262" r:id="rId8"/>
    <p:sldId id="263" r:id="rId9"/>
    <p:sldId id="265" r:id="rId10"/>
    <p:sldId id="266" r:id="rId11"/>
    <p:sldId id="260" r:id="rId12"/>
    <p:sldId id="275" r:id="rId13"/>
    <p:sldId id="281" r:id="rId14"/>
    <p:sldId id="280" r:id="rId15"/>
    <p:sldId id="279" r:id="rId16"/>
    <p:sldId id="276" r:id="rId17"/>
    <p:sldId id="278" r:id="rId18"/>
    <p:sldId id="267" r:id="rId19"/>
    <p:sldId id="268" r:id="rId20"/>
    <p:sldId id="282" r:id="rId21"/>
    <p:sldId id="26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4498" autoAdjust="0"/>
  </p:normalViewPr>
  <p:slideViewPr>
    <p:cSldViewPr snapToGrid="0">
      <p:cViewPr varScale="1">
        <p:scale>
          <a:sx n="88" d="100"/>
          <a:sy n="88" d="100"/>
        </p:scale>
        <p:origin x="8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D99DD-8BA4-442D-BEB1-040FAC077D8A}"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B98928-23C1-4F64-B7A1-FF30181EE76A}" type="slidenum">
              <a:rPr lang="en-US" smtClean="0"/>
              <a:t>‹#›</a:t>
            </a:fld>
            <a:endParaRPr lang="en-US"/>
          </a:p>
        </p:txBody>
      </p:sp>
    </p:spTree>
    <p:extLst>
      <p:ext uri="{BB962C8B-B14F-4D97-AF65-F5344CB8AC3E}">
        <p14:creationId xmlns:p14="http://schemas.microsoft.com/office/powerpoint/2010/main" val="4284505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objectives for today’s training are to provide an overview of what VAWA is including the historical context and the 2013 and 2022 reauthorization acts.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to understand the compliance standards for ESG and ESG recipients. </a:t>
            </a:r>
          </a:p>
          <a:p>
            <a:endParaRPr lang="en-US" dirty="0"/>
          </a:p>
        </p:txBody>
      </p:sp>
      <p:sp>
        <p:nvSpPr>
          <p:cNvPr id="4" name="Slide Number Placeholder 3"/>
          <p:cNvSpPr>
            <a:spLocks noGrp="1"/>
          </p:cNvSpPr>
          <p:nvPr>
            <p:ph type="sldNum" sz="quarter" idx="5"/>
          </p:nvPr>
        </p:nvSpPr>
        <p:spPr/>
        <p:txBody>
          <a:bodyPr/>
          <a:lstStyle/>
          <a:p>
            <a:fld id="{DEB98928-23C1-4F64-B7A1-FF30181EE76A}" type="slidenum">
              <a:rPr lang="en-US" smtClean="0"/>
              <a:t>2</a:t>
            </a:fld>
            <a:endParaRPr lang="en-US"/>
          </a:p>
        </p:txBody>
      </p:sp>
    </p:spTree>
    <p:extLst>
      <p:ext uri="{BB962C8B-B14F-4D97-AF65-F5344CB8AC3E}">
        <p14:creationId xmlns:p14="http://schemas.microsoft.com/office/powerpoint/2010/main" val="1862496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pPr>
            <a:r>
              <a:rPr lang="en-US" sz="1800" dirty="0">
                <a:solidFill>
                  <a:srgbClr val="000000"/>
                </a:solidFill>
                <a:effectLst/>
                <a:latin typeface="Times New Roman" panose="02020603050405020304" pitchFamily="18" charset="0"/>
                <a:ea typeface="Times New Roman" panose="02020603050405020304" pitchFamily="18" charset="0"/>
              </a:rPr>
              <a:t>In 1994 the</a:t>
            </a:r>
            <a:r>
              <a:rPr lang="en-US" sz="1800" b="1" dirty="0">
                <a:solidFill>
                  <a:srgbClr val="1A1A1A"/>
                </a:solidFill>
                <a:effectLst/>
                <a:latin typeface="Georgia" panose="02040502050405020303" pitchFamily="18" charset="0"/>
                <a:ea typeface="Times New Roman" panose="02020603050405020304" pitchFamily="18" charset="0"/>
              </a:rPr>
              <a:t> </a:t>
            </a:r>
            <a:r>
              <a:rPr lang="en-US" sz="1800" b="0" dirty="0">
                <a:solidFill>
                  <a:srgbClr val="1A1A1A"/>
                </a:solidFill>
                <a:effectLst/>
                <a:latin typeface="Georgia" panose="02040502050405020303" pitchFamily="18" charset="0"/>
                <a:ea typeface="Times New Roman" panose="02020603050405020304" pitchFamily="18" charset="0"/>
              </a:rPr>
              <a:t>Violence Against Women Act  or VAWA </a:t>
            </a:r>
            <a:r>
              <a:rPr lang="en-US" sz="1800" dirty="0">
                <a:solidFill>
                  <a:srgbClr val="1A1A1A"/>
                </a:solidFill>
                <a:effectLst/>
                <a:latin typeface="Georgia" panose="02040502050405020303" pitchFamily="18" charset="0"/>
                <a:ea typeface="Times New Roman" panose="02020603050405020304" pitchFamily="18" charset="0"/>
              </a:rPr>
              <a:t>was signed into law expanding juridical tools to combat and recognize the severity of crimes associated with domestic violence, sexual assault, and stalking.  </a:t>
            </a:r>
            <a:endParaRPr lang="en-US" sz="1800" dirty="0">
              <a:effectLst/>
              <a:latin typeface="Times New Roman" panose="02020603050405020304" pitchFamily="18" charset="0"/>
              <a:ea typeface="Times New Roman" panose="02020603050405020304" pitchFamily="18" charset="0"/>
            </a:endParaRPr>
          </a:p>
          <a:p>
            <a:pPr marL="0" marR="0">
              <a:spcBef>
                <a:spcPts val="0"/>
              </a:spcBef>
            </a:pPr>
            <a:endParaRPr lang="en-US" sz="1800" dirty="0">
              <a:solidFill>
                <a:srgbClr val="1A1A1A"/>
              </a:solidFill>
              <a:effectLst/>
              <a:latin typeface="Georgia" panose="02040502050405020303" pitchFamily="18" charset="0"/>
              <a:ea typeface="Times New Roman" panose="02020603050405020304" pitchFamily="18" charset="0"/>
            </a:endParaRPr>
          </a:p>
          <a:p>
            <a:pPr marL="0" marR="0">
              <a:spcBef>
                <a:spcPts val="0"/>
              </a:spcBef>
            </a:pPr>
            <a:r>
              <a:rPr lang="en-US" sz="1800" dirty="0">
                <a:solidFill>
                  <a:srgbClr val="1A1A1A"/>
                </a:solidFill>
                <a:effectLst/>
                <a:latin typeface="Georgia" panose="02040502050405020303" pitchFamily="18" charset="0"/>
                <a:ea typeface="Times New Roman" panose="02020603050405020304" pitchFamily="18" charset="0"/>
              </a:rPr>
              <a:t>In 1995 the Office of Violence Against Women was established to provide resources to support survivors and hold offenders accountable. </a:t>
            </a:r>
            <a:endParaRPr lang="en-US" sz="1800" dirty="0">
              <a:effectLst/>
              <a:latin typeface="Times New Roman" panose="02020603050405020304" pitchFamily="18" charset="0"/>
              <a:ea typeface="Times New Roman" panose="02020603050405020304" pitchFamily="18" charset="0"/>
            </a:endParaRPr>
          </a:p>
          <a:p>
            <a:pPr marL="0" marR="0" algn="l">
              <a:spcBef>
                <a:spcPts val="0"/>
              </a:spcBef>
            </a:pPr>
            <a:endParaRPr lang="en-US" sz="1800" dirty="0">
              <a:effectLst/>
              <a:latin typeface="Times New Roman" panose="02020603050405020304" pitchFamily="18" charset="0"/>
              <a:ea typeface="Times New Roman" panose="02020603050405020304" pitchFamily="18" charset="0"/>
            </a:endParaRPr>
          </a:p>
          <a:p>
            <a:pPr marL="0" marR="0" algn="l">
              <a:spcBef>
                <a:spcPts val="0"/>
              </a:spcBef>
            </a:pPr>
            <a:r>
              <a:rPr lang="en-US" sz="1800" dirty="0">
                <a:effectLst/>
                <a:latin typeface="Times New Roman" panose="02020603050405020304" pitchFamily="18" charset="0"/>
                <a:ea typeface="Times New Roman" panose="02020603050405020304" pitchFamily="18" charset="0"/>
              </a:rPr>
              <a:t>The VAWA was reauthorized in 2000, 2005, 2013, and 2022.</a:t>
            </a:r>
          </a:p>
          <a:p>
            <a:pPr marL="0" marR="0">
              <a:spcBef>
                <a:spcPts val="0"/>
              </a:spcBef>
            </a:pPr>
            <a:endParaRPr lang="en-US" sz="1800" dirty="0">
              <a:solidFill>
                <a:srgbClr val="1A1A1A"/>
              </a:solidFill>
              <a:effectLst/>
              <a:latin typeface="Georgia" panose="02040502050405020303" pitchFamily="18" charset="0"/>
              <a:ea typeface="Times New Roman" panose="02020603050405020304" pitchFamily="18" charset="0"/>
            </a:endParaRPr>
          </a:p>
          <a:p>
            <a:pPr marL="0" marR="0">
              <a:spcBef>
                <a:spcPts val="0"/>
              </a:spcBef>
            </a:pPr>
            <a:r>
              <a:rPr lang="en-US" sz="1800" dirty="0">
                <a:solidFill>
                  <a:srgbClr val="1A1A1A"/>
                </a:solidFill>
                <a:effectLst/>
                <a:latin typeface="Georgia" panose="02040502050405020303" pitchFamily="18" charset="0"/>
                <a:ea typeface="Times New Roman" panose="02020603050405020304" pitchFamily="18" charset="0"/>
              </a:rPr>
              <a:t>2016 and 2017 regulations expanded protections and requirements for HUD programs including requirements for CoC and ESG funded projects.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EB98928-23C1-4F64-B7A1-FF30181EE76A}" type="slidenum">
              <a:rPr lang="en-US" smtClean="0"/>
              <a:t>3</a:t>
            </a:fld>
            <a:endParaRPr lang="en-US"/>
          </a:p>
        </p:txBody>
      </p:sp>
    </p:spTree>
    <p:extLst>
      <p:ext uri="{BB962C8B-B14F-4D97-AF65-F5344CB8AC3E}">
        <p14:creationId xmlns:p14="http://schemas.microsoft.com/office/powerpoint/2010/main" val="1572262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If there is conflicting information, a provider may ask for additional documentation.</a:t>
            </a:r>
            <a:endParaRPr lang="en-US" dirty="0"/>
          </a:p>
        </p:txBody>
      </p:sp>
      <p:sp>
        <p:nvSpPr>
          <p:cNvPr id="4" name="Slide Number Placeholder 3"/>
          <p:cNvSpPr>
            <a:spLocks noGrp="1"/>
          </p:cNvSpPr>
          <p:nvPr>
            <p:ph type="sldNum" sz="quarter" idx="5"/>
          </p:nvPr>
        </p:nvSpPr>
        <p:spPr/>
        <p:txBody>
          <a:bodyPr/>
          <a:lstStyle/>
          <a:p>
            <a:fld id="{DEB98928-23C1-4F64-B7A1-FF30181EE76A}" type="slidenum">
              <a:rPr lang="en-US" smtClean="0"/>
              <a:t>6</a:t>
            </a:fld>
            <a:endParaRPr lang="en-US"/>
          </a:p>
        </p:txBody>
      </p:sp>
    </p:spTree>
    <p:extLst>
      <p:ext uri="{BB962C8B-B14F-4D97-AF65-F5344CB8AC3E}">
        <p14:creationId xmlns:p14="http://schemas.microsoft.com/office/powerpoint/2010/main" val="1368227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Applicants cannot be denied access to housing based on adverse factors that are a direct result of current or past victimization, such as job history, credit history, criminal record, and rental history.  If a applicant can show that past or current victimization caused the adverse factor that is leading to the denial of their application and that without such factor they would otherwise qualify for the housing they must be afforded entry into the housing. </a:t>
            </a:r>
          </a:p>
          <a:p>
            <a:endParaRPr lang="en-US" dirty="0"/>
          </a:p>
        </p:txBody>
      </p:sp>
      <p:sp>
        <p:nvSpPr>
          <p:cNvPr id="4" name="Slide Number Placeholder 3"/>
          <p:cNvSpPr>
            <a:spLocks noGrp="1"/>
          </p:cNvSpPr>
          <p:nvPr>
            <p:ph type="sldNum" sz="quarter" idx="5"/>
          </p:nvPr>
        </p:nvSpPr>
        <p:spPr/>
        <p:txBody>
          <a:bodyPr/>
          <a:lstStyle/>
          <a:p>
            <a:fld id="{DEB98928-23C1-4F64-B7A1-FF30181EE76A}" type="slidenum">
              <a:rPr lang="en-US" smtClean="0"/>
              <a:t>7</a:t>
            </a:fld>
            <a:endParaRPr lang="en-US"/>
          </a:p>
        </p:txBody>
      </p:sp>
    </p:spTree>
    <p:extLst>
      <p:ext uri="{BB962C8B-B14F-4D97-AF65-F5344CB8AC3E}">
        <p14:creationId xmlns:p14="http://schemas.microsoft.com/office/powerpoint/2010/main" val="84459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purpose of a </a:t>
            </a:r>
            <a:r>
              <a:rPr lang="en-US" sz="1200" b="1" i="0" kern="1200" dirty="0">
                <a:solidFill>
                  <a:schemeClr val="tx1"/>
                </a:solidFill>
                <a:effectLst/>
                <a:latin typeface="+mn-lt"/>
                <a:ea typeface="+mn-ea"/>
                <a:cs typeface="+mn-cs"/>
              </a:rPr>
              <a:t>lease bifurcation</a:t>
            </a:r>
            <a:r>
              <a:rPr lang="en-US" sz="1200" b="0" i="0" kern="1200" dirty="0">
                <a:solidFill>
                  <a:schemeClr val="tx1"/>
                </a:solidFill>
                <a:effectLst/>
                <a:latin typeface="+mn-lt"/>
                <a:ea typeface="+mn-ea"/>
                <a:cs typeface="+mn-cs"/>
              </a:rPr>
              <a:t> is to remove the perpetrator from a unit without evicting, removing, terminating assistance to, or otherwise penalizing a victim who seeks to remain in the unit. </a:t>
            </a:r>
            <a:endParaRPr lang="en-US" dirty="0"/>
          </a:p>
        </p:txBody>
      </p:sp>
      <p:sp>
        <p:nvSpPr>
          <p:cNvPr id="4" name="Slide Number Placeholder 3"/>
          <p:cNvSpPr>
            <a:spLocks noGrp="1"/>
          </p:cNvSpPr>
          <p:nvPr>
            <p:ph type="sldNum" sz="quarter" idx="5"/>
          </p:nvPr>
        </p:nvSpPr>
        <p:spPr/>
        <p:txBody>
          <a:bodyPr/>
          <a:lstStyle/>
          <a:p>
            <a:fld id="{DEB98928-23C1-4F64-B7A1-FF30181EE76A}" type="slidenum">
              <a:rPr lang="en-US" smtClean="0"/>
              <a:t>19</a:t>
            </a:fld>
            <a:endParaRPr lang="en-US"/>
          </a:p>
        </p:txBody>
      </p:sp>
    </p:spTree>
    <p:extLst>
      <p:ext uri="{BB962C8B-B14F-4D97-AF65-F5344CB8AC3E}">
        <p14:creationId xmlns:p14="http://schemas.microsoft.com/office/powerpoint/2010/main" val="2430724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rPr>
              <a:t>The VAWA Reauthorization Act of 2022 reauthorizes, amends, and strengthens housing regulations.  The four following changes apply to homeless programs. </a:t>
            </a:r>
            <a:endParaRPr lang="en-US" b="0" i="0" dirty="0">
              <a:solidFill>
                <a:srgbClr val="0A2458"/>
              </a:solidFill>
              <a:effectLst/>
              <a:latin typeface="MercurySSm-Book-Pro_Web"/>
            </a:endParaRPr>
          </a:p>
          <a:p>
            <a:endParaRPr lang="en-US" b="0" i="0" dirty="0">
              <a:solidFill>
                <a:srgbClr val="0A2458"/>
              </a:solidFill>
              <a:effectLst/>
              <a:latin typeface="MercurySSm-Book-Pro_Web"/>
            </a:endParaRPr>
          </a:p>
          <a:p>
            <a:pPr marL="228600" indent="-228600">
              <a:buAutoNum type="arabicPeriod"/>
            </a:pPr>
            <a:r>
              <a:rPr lang="en-US" b="0" i="0" dirty="0">
                <a:solidFill>
                  <a:srgbClr val="0A2458"/>
                </a:solidFill>
                <a:effectLst/>
                <a:latin typeface="MercurySSm-Book-Pro_Web"/>
              </a:rPr>
              <a:t>VAWA is now an eligible budget line item in new and renewal grants. Look for this option when applying for CoC or ESG funding. </a:t>
            </a:r>
          </a:p>
          <a:p>
            <a:pPr marL="228600" indent="-228600">
              <a:buAutoNum type="arabicPeriod"/>
            </a:pPr>
            <a:r>
              <a:rPr lang="en-US" dirty="0"/>
              <a:t>The statutory definition of Category 4 has expanded </a:t>
            </a:r>
            <a:r>
              <a:rPr lang="en-US" sz="1600" dirty="0">
                <a:latin typeface="Calibri Light" panose="020F0302020204030204" pitchFamily="34" charset="0"/>
                <a:ea typeface="Calibri Light" panose="020F0302020204030204" pitchFamily="34" charset="0"/>
                <a:cs typeface="Calibri Light" panose="020F0302020204030204" pitchFamily="34" charset="0"/>
              </a:rPr>
              <a:t>from just fleeing or attempting to flee to also include trauma or lack of safety related to past episode where they had to flee or attempted to flee. </a:t>
            </a:r>
          </a:p>
          <a:p>
            <a:pPr marL="0" indent="0" algn="l">
              <a:buNone/>
            </a:pPr>
            <a:r>
              <a:rPr lang="en-US" sz="2400"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3. </a:t>
            </a:r>
            <a:r>
              <a:rPr lang="en-US" sz="2400" b="0" i="0" u="none" strike="noStrike" baseline="0" dirty="0" err="1">
                <a:latin typeface="Calibri Light" panose="020F0302020204030204" pitchFamily="34" charset="0"/>
                <a:ea typeface="Calibri Light" panose="020F0302020204030204" pitchFamily="34" charset="0"/>
                <a:cs typeface="Calibri Light" panose="020F0302020204030204" pitchFamily="34" charset="0"/>
              </a:rPr>
              <a:t>It</a:t>
            </a:r>
            <a:r>
              <a:rPr lang="en-US" sz="2400" dirty="0" err="1"/>
              <a:t>“expands</a:t>
            </a:r>
            <a:r>
              <a:rPr lang="en-US" sz="2400" dirty="0"/>
              <a:t> covered housing programs” to include any other federal housing program providing affordable housing</a:t>
            </a:r>
          </a:p>
          <a:p>
            <a:pPr marL="0" indent="0" algn="l">
              <a:buNone/>
            </a:pPr>
            <a:r>
              <a:rPr lang="en-US" sz="1600"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4. The </a:t>
            </a:r>
            <a:r>
              <a:rPr lang="en-US" sz="2400"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r</a:t>
            </a:r>
            <a:r>
              <a:rPr lang="en-US" sz="2400" dirty="0"/>
              <a:t>ight to report crime and emergencies from one's home.” Basically, individuals shall not be penalized based on their requests for assistance or based on criminal activity of which they are a victim in their home. </a:t>
            </a:r>
          </a:p>
          <a:p>
            <a:pPr marL="0" indent="0" algn="l">
              <a:buNone/>
            </a:pPr>
            <a:endParaRPr lang="en-US" sz="1600" b="0" i="0" u="none" strike="noStrike" baseline="0"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en-US" dirty="0"/>
              <a:t>More information will be available in the coming year on how to integrate these changes. </a:t>
            </a:r>
          </a:p>
        </p:txBody>
      </p:sp>
      <p:sp>
        <p:nvSpPr>
          <p:cNvPr id="4" name="Slide Number Placeholder 3"/>
          <p:cNvSpPr>
            <a:spLocks noGrp="1"/>
          </p:cNvSpPr>
          <p:nvPr>
            <p:ph type="sldNum" sz="quarter" idx="5"/>
          </p:nvPr>
        </p:nvSpPr>
        <p:spPr/>
        <p:txBody>
          <a:bodyPr/>
          <a:lstStyle/>
          <a:p>
            <a:fld id="{DEB98928-23C1-4F64-B7A1-FF30181EE76A}" type="slidenum">
              <a:rPr lang="en-US" smtClean="0"/>
              <a:t>20</a:t>
            </a:fld>
            <a:endParaRPr lang="en-US"/>
          </a:p>
        </p:txBody>
      </p:sp>
    </p:spTree>
    <p:extLst>
      <p:ext uri="{BB962C8B-B14F-4D97-AF65-F5344CB8AC3E}">
        <p14:creationId xmlns:p14="http://schemas.microsoft.com/office/powerpoint/2010/main" val="1109594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pPr>
            <a:r>
              <a:rPr lang="en-US" sz="1800" dirty="0">
                <a:solidFill>
                  <a:srgbClr val="000000"/>
                </a:solidFill>
                <a:effectLst/>
                <a:latin typeface="Times New Roman" panose="02020603050405020304" pitchFamily="18" charset="0"/>
                <a:ea typeface="Times New Roman" panose="02020603050405020304" pitchFamily="18" charset="0"/>
              </a:rPr>
              <a:t>Four other points you should know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mj-lt"/>
              <a:buAutoNum type="arabicPeriod"/>
            </a:pPr>
            <a:r>
              <a:rPr lang="en-US" sz="1800" dirty="0">
                <a:solidFill>
                  <a:srgbClr val="000000"/>
                </a:solidFill>
                <a:effectLst/>
                <a:latin typeface="Times New Roman" panose="02020603050405020304" pitchFamily="18" charset="0"/>
                <a:ea typeface="Times New Roman" panose="02020603050405020304" pitchFamily="18" charset="0"/>
              </a:rPr>
              <a:t>Find out more information on state specific laws related to victims rights to terminate their least, visit the link provided or on the CoC website.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mj-lt"/>
              <a:buAutoNum type="arabicPeriod"/>
            </a:pPr>
            <a:r>
              <a:rPr lang="en-US" sz="1800" dirty="0">
                <a:solidFill>
                  <a:srgbClr val="000000"/>
                </a:solidFill>
                <a:effectLst/>
                <a:latin typeface="Times New Roman" panose="02020603050405020304" pitchFamily="18" charset="0"/>
                <a:ea typeface="Times New Roman" panose="02020603050405020304" pitchFamily="18" charset="0"/>
              </a:rPr>
              <a:t>Expect HUD to include VAWA compliance as part of future HUD site visits.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mj-lt"/>
              <a:buAutoNum type="arabicPeriod"/>
            </a:pPr>
            <a:r>
              <a:rPr lang="en-US" sz="1800" dirty="0">
                <a:solidFill>
                  <a:srgbClr val="000000"/>
                </a:solidFill>
                <a:effectLst/>
                <a:latin typeface="Times New Roman" panose="02020603050405020304" pitchFamily="18" charset="0"/>
                <a:ea typeface="Times New Roman" panose="02020603050405020304" pitchFamily="18" charset="0"/>
              </a:rPr>
              <a:t>The 2022 VAWA reauthorization will require additional CoC policy changes and updates to forms. Look for more information in the coming year.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mj-lt"/>
              <a:buAutoNum type="arabicPeriod"/>
            </a:pPr>
            <a:r>
              <a:rPr lang="en-US" sz="1800" dirty="0">
                <a:solidFill>
                  <a:srgbClr val="000000"/>
                </a:solidFill>
                <a:effectLst/>
                <a:latin typeface="Times New Roman" panose="02020603050405020304" pitchFamily="18" charset="0"/>
                <a:ea typeface="Times New Roman" panose="02020603050405020304" pitchFamily="18" charset="0"/>
              </a:rPr>
              <a:t>All required VAWA forms discussed in this training are located on the CoC website under the Provider Resources page.  These must be incorporated into your programs so please download the forms and begin using them immediately if you are not already.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EB98928-23C1-4F64-B7A1-FF30181EE76A}" type="slidenum">
              <a:rPr lang="en-US" smtClean="0"/>
              <a:t>21</a:t>
            </a:fld>
            <a:endParaRPr lang="en-US"/>
          </a:p>
        </p:txBody>
      </p:sp>
    </p:spTree>
    <p:extLst>
      <p:ext uri="{BB962C8B-B14F-4D97-AF65-F5344CB8AC3E}">
        <p14:creationId xmlns:p14="http://schemas.microsoft.com/office/powerpoint/2010/main" val="627276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DDA51639-B2D6-4652-B8C3-1B4C224A7BAF}" type="datetimeFigureOut">
              <a:rPr lang="en-US" smtClean="0"/>
              <a:t>9/14/2023</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5823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C48EC7-AF6A-48D3-8284-14BACBEBDD84}" type="datetimeFigureOut">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2705436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369837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9351855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5331556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BC48EC7-AF6A-48D3-8284-14BACBEBDD84}" type="datetimeFigureOut">
              <a:rPr lang="en-US" smtClean="0"/>
              <a:t>9/14/2023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8912072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BC48EC7-AF6A-48D3-8284-14BACBEBDD84}" type="datetimeFigureOut">
              <a:rPr lang="en-US" smtClean="0"/>
              <a:t>9/14/2023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1673200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13411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73414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F5DD9-2C52-442D-92E2-8072C0C3D7CD}" type="datetimeFigureOut">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0675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961B7-6B89-48AB-966F-622E2788EECC}" type="datetimeFigureOut">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0147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2353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9/14/2023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44857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9/14/2023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93993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9/14/2023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05825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F131DD-A141-4471-BCF9-C6073EDD7E20}" type="datetimeFigureOut">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63557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334A90-EB03-42F3-8859-2C2B2724C058}" type="datetimeFigureOut">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32258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CBC48EC7-AF6A-48D3-8284-14BACBEBDD84}" type="datetimeFigureOut">
              <a:rPr lang="en-US" smtClean="0"/>
              <a:t>9/14/2023</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8477073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hyperlink" Target="https://www.law.cornell.edu/cfr/text/24/5.2005"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hyperlink" Target="https://www.revisor.mn.gov/statutes/cite/504B.206" TargetMode="External"/><Relationship Id="rId4"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hyperlink" Target="https://www.law.cornell.edu/cfr/text/24/5.2005" TargetMode="External"/><Relationship Id="rId4" Type="http://schemas.openxmlformats.org/officeDocument/2006/relationships/hyperlink" Target="https://www.govinfo.gov/content/pkg/CFR-2017-title24-vol3/xml/CFR-2017-title24-vol3-part578.x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COMPLIANCE WITH THE VIOLENCE AGAINST WOMEN ACT (VAWA)</a:t>
            </a:r>
          </a:p>
        </p:txBody>
      </p:sp>
      <p:sp>
        <p:nvSpPr>
          <p:cNvPr id="5" name="Subtitle 4">
            <a:extLst>
              <a:ext uri="{FF2B5EF4-FFF2-40B4-BE49-F238E27FC236}">
                <a16:creationId xmlns:a16="http://schemas.microsoft.com/office/drawing/2014/main" id="{842BCF4D-99A7-4984-AF77-BCEFB00B01EE}"/>
              </a:ext>
            </a:extLst>
          </p:cNvPr>
          <p:cNvSpPr>
            <a:spLocks noGrp="1"/>
          </p:cNvSpPr>
          <p:nvPr>
            <p:ph type="subTitle" idx="1"/>
          </p:nvPr>
        </p:nvSpPr>
        <p:spPr/>
        <p:txBody>
          <a:bodyPr/>
          <a:lstStyle/>
          <a:p>
            <a:r>
              <a:rPr lang="en-US" dirty="0"/>
              <a:t>West Central Minnesota Continuum of Care</a:t>
            </a:r>
          </a:p>
        </p:txBody>
      </p:sp>
      <p:pic>
        <p:nvPicPr>
          <p:cNvPr id="4" name="Audio 3">
            <a:hlinkClick r:id="" action="ppaction://media"/>
            <a:extLst>
              <a:ext uri="{FF2B5EF4-FFF2-40B4-BE49-F238E27FC236}">
                <a16:creationId xmlns:a16="http://schemas.microsoft.com/office/drawing/2014/main" id="{0CE8B2D5-F6A2-4338-9C10-06FC8227EC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5260670"/>
      </p:ext>
    </p:extLst>
  </p:cSld>
  <p:clrMapOvr>
    <a:masterClrMapping/>
  </p:clrMapOvr>
  <mc:AlternateContent xmlns:mc="http://schemas.openxmlformats.org/markup-compatibility/2006" xmlns:p14="http://schemas.microsoft.com/office/powerpoint/2010/main">
    <mc:Choice Requires="p14">
      <p:transition spd="slow" p14:dur="2000" advTm="6280"/>
    </mc:Choice>
    <mc:Fallback xmlns="">
      <p:transition spd="slow" advTm="6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833" y="973668"/>
            <a:ext cx="10554928" cy="706964"/>
          </a:xfrm>
        </p:spPr>
        <p:txBody>
          <a:bodyPr>
            <a:noAutofit/>
          </a:bodyPr>
          <a:lstStyle/>
          <a:p>
            <a:pPr algn="ctr"/>
            <a:r>
              <a:rPr lang="en-US" sz="3200" dirty="0"/>
              <a:t>PROJECT COMPLIANCE</a:t>
            </a:r>
          </a:p>
        </p:txBody>
      </p:sp>
      <p:sp>
        <p:nvSpPr>
          <p:cNvPr id="3" name="Content Placeholder 2"/>
          <p:cNvSpPr>
            <a:spLocks noGrp="1"/>
          </p:cNvSpPr>
          <p:nvPr>
            <p:ph idx="1"/>
          </p:nvPr>
        </p:nvSpPr>
        <p:spPr>
          <a:xfrm>
            <a:off x="987974" y="2252626"/>
            <a:ext cx="10216051" cy="3416300"/>
          </a:xfrm>
        </p:spPr>
        <p:txBody>
          <a:bodyPr>
            <a:noAutofit/>
          </a:bodyPr>
          <a:lstStyle/>
          <a:p>
            <a:pPr marL="0" indent="0">
              <a:buNone/>
            </a:pPr>
            <a:endParaRPr lang="en-US" dirty="0"/>
          </a:p>
          <a:p>
            <a:pPr marL="0" indent="0">
              <a:buNone/>
            </a:pPr>
            <a:r>
              <a:rPr lang="en-US" b="1" dirty="0">
                <a:solidFill>
                  <a:schemeClr val="accent1"/>
                </a:solidFill>
              </a:rPr>
              <a:t>1.</a:t>
            </a:r>
            <a:r>
              <a:rPr lang="en-US" dirty="0"/>
              <a:t> Under the CoC and ESG Programs, the HUD </a:t>
            </a:r>
            <a:r>
              <a:rPr lang="en-US" b="1" dirty="0"/>
              <a:t>Notice of VAWA Occupancy Rights </a:t>
            </a:r>
            <a:r>
              <a:rPr lang="en-US" dirty="0"/>
              <a:t>(form 5380) and</a:t>
            </a:r>
            <a:r>
              <a:rPr lang="en-US" b="1" dirty="0"/>
              <a:t> Self-Certification </a:t>
            </a:r>
            <a:r>
              <a:rPr lang="en-US" dirty="0"/>
              <a:t>(</a:t>
            </a:r>
            <a:r>
              <a:rPr lang="en-US"/>
              <a:t>form HUD-5382) </a:t>
            </a:r>
            <a:r>
              <a:rPr lang="en-US" dirty="0"/>
              <a:t>described at </a:t>
            </a:r>
            <a:r>
              <a:rPr lang="en-US" u="sng" dirty="0">
                <a:hlinkClick r:id="rId4"/>
              </a:rPr>
              <a:t>24 CFR 5.2005</a:t>
            </a:r>
            <a:r>
              <a:rPr lang="en-US" dirty="0">
                <a:hlinkClick r:id="rId4"/>
              </a:rPr>
              <a:t> </a:t>
            </a:r>
            <a:r>
              <a:rPr lang="en-US" dirty="0"/>
              <a:t>must be provided to each participant:</a:t>
            </a:r>
          </a:p>
          <a:p>
            <a:pPr marL="0" indent="0">
              <a:buNone/>
            </a:pPr>
            <a:r>
              <a:rPr lang="en-US" b="1" dirty="0">
                <a:solidFill>
                  <a:schemeClr val="accent1"/>
                </a:solidFill>
              </a:rPr>
              <a:t>2. </a:t>
            </a:r>
            <a:r>
              <a:rPr lang="en-US" dirty="0"/>
              <a:t>CoC regulations require a </a:t>
            </a:r>
            <a:r>
              <a:rPr lang="en-US" b="1" dirty="0"/>
              <a:t>lease addendum </a:t>
            </a:r>
            <a:r>
              <a:rPr lang="en-US" dirty="0"/>
              <a:t>that includes VAWA protections to prohibit eviction of a participant for a single or repeated incident in which they are a victim of actual or threatened </a:t>
            </a:r>
            <a:r>
              <a:rPr lang="en-US" dirty="0">
                <a:solidFill>
                  <a:schemeClr val="tx1"/>
                </a:solidFill>
              </a:rPr>
              <a:t>domestic violence, dating violence, sexual assault, or stalking</a:t>
            </a:r>
            <a:r>
              <a:rPr lang="en-US" sz="2000" dirty="0">
                <a:solidFill>
                  <a:schemeClr val="tx1"/>
                </a:solidFill>
              </a:rPr>
              <a:t>.</a:t>
            </a:r>
          </a:p>
          <a:p>
            <a:pPr marL="0" indent="0">
              <a:buNone/>
            </a:pPr>
            <a:r>
              <a:rPr lang="en-US" b="1" dirty="0">
                <a:solidFill>
                  <a:schemeClr val="accent1"/>
                </a:solidFill>
              </a:rPr>
              <a:t>3. </a:t>
            </a:r>
            <a:r>
              <a:rPr lang="en-US" dirty="0"/>
              <a:t>Allow participant to make emergency transfers when safety is a concern.</a:t>
            </a:r>
          </a:p>
        </p:txBody>
      </p:sp>
      <p:sp>
        <p:nvSpPr>
          <p:cNvPr id="4" name="Rectangle 3">
            <a:extLst>
              <a:ext uri="{FF2B5EF4-FFF2-40B4-BE49-F238E27FC236}">
                <a16:creationId xmlns:a16="http://schemas.microsoft.com/office/drawing/2014/main" id="{9B161A58-5274-46CD-A51E-B888F51A3178}"/>
              </a:ext>
            </a:extLst>
          </p:cNvPr>
          <p:cNvSpPr/>
          <p:nvPr/>
        </p:nvSpPr>
        <p:spPr>
          <a:xfrm>
            <a:off x="957941" y="6031468"/>
            <a:ext cx="10276115" cy="369332"/>
          </a:xfrm>
          <a:prstGeom prst="rect">
            <a:avLst/>
          </a:prstGeom>
        </p:spPr>
        <p:txBody>
          <a:bodyPr wrap="square">
            <a:spAutoFit/>
          </a:bodyPr>
          <a:lstStyle/>
          <a:p>
            <a:pPr marL="548640" lvl="2" indent="0">
              <a:buNone/>
            </a:pPr>
            <a:r>
              <a:rPr lang="en-US" b="1" dirty="0"/>
              <a:t>Projects must maintain documentation of when client was provided the forms. </a:t>
            </a:r>
          </a:p>
        </p:txBody>
      </p:sp>
      <p:pic>
        <p:nvPicPr>
          <p:cNvPr id="5" name="Audio 4">
            <a:hlinkClick r:id="" action="ppaction://media"/>
            <a:extLst>
              <a:ext uri="{FF2B5EF4-FFF2-40B4-BE49-F238E27FC236}">
                <a16:creationId xmlns:a16="http://schemas.microsoft.com/office/drawing/2014/main" id="{91B6568C-554F-44D1-BFED-F3F958E565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64217011"/>
      </p:ext>
    </p:extLst>
  </p:cSld>
  <p:clrMapOvr>
    <a:masterClrMapping/>
  </p:clrMapOvr>
  <mc:AlternateContent xmlns:mc="http://schemas.openxmlformats.org/markup-compatibility/2006" xmlns:p14="http://schemas.microsoft.com/office/powerpoint/2010/main">
    <mc:Choice Requires="p14">
      <p:transition spd="slow" p14:dur="2000" advTm="59817"/>
    </mc:Choice>
    <mc:Fallback xmlns="">
      <p:transition spd="slow" advTm="59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811" y="973668"/>
            <a:ext cx="10334561" cy="706964"/>
          </a:xfrm>
        </p:spPr>
        <p:txBody>
          <a:bodyPr>
            <a:normAutofit/>
          </a:bodyPr>
          <a:lstStyle/>
          <a:p>
            <a:pPr algn="ctr"/>
            <a:r>
              <a:rPr lang="en-US" dirty="0"/>
              <a:t>Homeless Program Compliance</a:t>
            </a:r>
          </a:p>
        </p:txBody>
      </p:sp>
      <p:sp>
        <p:nvSpPr>
          <p:cNvPr id="3" name="Content Placeholder 2"/>
          <p:cNvSpPr>
            <a:spLocks noGrp="1"/>
          </p:cNvSpPr>
          <p:nvPr>
            <p:ph idx="1"/>
          </p:nvPr>
        </p:nvSpPr>
        <p:spPr>
          <a:xfrm>
            <a:off x="1154954" y="2603500"/>
            <a:ext cx="9886269" cy="3416300"/>
          </a:xfrm>
        </p:spPr>
        <p:txBody>
          <a:bodyPr>
            <a:normAutofit/>
          </a:bodyPr>
          <a:lstStyle/>
          <a:p>
            <a:pPr marL="0" indent="0">
              <a:buNone/>
            </a:pPr>
            <a:r>
              <a:rPr lang="en-US" sz="1600" b="1" u="sng" dirty="0"/>
              <a:t>CoC and ESG Programs Covered in the Rule: </a:t>
            </a:r>
            <a:endParaRPr lang="en-US" sz="1600" u="sng" dirty="0"/>
          </a:p>
          <a:p>
            <a:r>
              <a:rPr lang="en-US" sz="1600" dirty="0"/>
              <a:t>Any Rapid Rehousing (RRH), Homelessness Prevention (HP) rental assistance, Transitional Housing (TH), or Permanent Supportive Housing (PSH) project funded under a CoC NOFA </a:t>
            </a:r>
          </a:p>
          <a:p>
            <a:endParaRPr lang="en-US" sz="1000" dirty="0"/>
          </a:p>
          <a:p>
            <a:r>
              <a:rPr lang="en-US" sz="1600" dirty="0"/>
              <a:t>Any eligibility or termination decision from ESG rental assistance</a:t>
            </a:r>
          </a:p>
          <a:p>
            <a:endParaRPr lang="en-US" sz="1050" dirty="0"/>
          </a:p>
          <a:p>
            <a:r>
              <a:rPr lang="en-US" sz="1600" dirty="0"/>
              <a:t>Any ESG rental assistance agreement</a:t>
            </a:r>
          </a:p>
        </p:txBody>
      </p:sp>
      <p:pic>
        <p:nvPicPr>
          <p:cNvPr id="6" name="Audio 5">
            <a:hlinkClick r:id="" action="ppaction://media"/>
            <a:extLst>
              <a:ext uri="{FF2B5EF4-FFF2-40B4-BE49-F238E27FC236}">
                <a16:creationId xmlns:a16="http://schemas.microsoft.com/office/drawing/2014/main" id="{7A949E7D-83EB-45D0-BA9B-9E9A4381F9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91608669"/>
      </p:ext>
    </p:extLst>
  </p:cSld>
  <p:clrMapOvr>
    <a:masterClrMapping/>
  </p:clrMapOvr>
  <mc:AlternateContent xmlns:mc="http://schemas.openxmlformats.org/markup-compatibility/2006" xmlns:p14="http://schemas.microsoft.com/office/powerpoint/2010/main">
    <mc:Choice Requires="p14">
      <p:transition spd="slow" p14:dur="2000" advTm="29363"/>
    </mc:Choice>
    <mc:Fallback xmlns="">
      <p:transition spd="slow" advTm="29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833" y="973668"/>
            <a:ext cx="10554928" cy="706964"/>
          </a:xfrm>
        </p:spPr>
        <p:txBody>
          <a:bodyPr>
            <a:noAutofit/>
          </a:bodyPr>
          <a:lstStyle/>
          <a:p>
            <a:pPr algn="ctr"/>
            <a:r>
              <a:rPr lang="en-US" sz="3200" dirty="0"/>
              <a:t>Program Compliance: Notice of Occupancy Rights</a:t>
            </a:r>
          </a:p>
        </p:txBody>
      </p:sp>
      <p:sp>
        <p:nvSpPr>
          <p:cNvPr id="3" name="Content Placeholder 2"/>
          <p:cNvSpPr>
            <a:spLocks noGrp="1"/>
          </p:cNvSpPr>
          <p:nvPr>
            <p:ph idx="1"/>
          </p:nvPr>
        </p:nvSpPr>
        <p:spPr>
          <a:xfrm>
            <a:off x="1110710" y="2560258"/>
            <a:ext cx="10216051" cy="3416300"/>
          </a:xfrm>
        </p:spPr>
        <p:txBody>
          <a:bodyPr>
            <a:noAutofit/>
          </a:bodyPr>
          <a:lstStyle/>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p:txBody>
      </p:sp>
      <p:sp>
        <p:nvSpPr>
          <p:cNvPr id="7" name="Rectangle 6">
            <a:extLst>
              <a:ext uri="{FF2B5EF4-FFF2-40B4-BE49-F238E27FC236}">
                <a16:creationId xmlns:a16="http://schemas.microsoft.com/office/drawing/2014/main" id="{45292BCF-F0F6-41D4-B230-290B217D6B82}"/>
              </a:ext>
            </a:extLst>
          </p:cNvPr>
          <p:cNvSpPr/>
          <p:nvPr/>
        </p:nvSpPr>
        <p:spPr>
          <a:xfrm>
            <a:off x="485191" y="5345102"/>
            <a:ext cx="10276115" cy="369332"/>
          </a:xfrm>
          <a:prstGeom prst="rect">
            <a:avLst/>
          </a:prstGeom>
        </p:spPr>
        <p:txBody>
          <a:bodyPr wrap="square">
            <a:spAutoFit/>
          </a:bodyPr>
          <a:lstStyle/>
          <a:p>
            <a:pPr marL="548640" lvl="2" indent="0">
              <a:buNone/>
            </a:pPr>
            <a:r>
              <a:rPr lang="en-US" b="1" dirty="0"/>
              <a:t>Projects must maintain documentation of when client was provided the forms. </a:t>
            </a:r>
          </a:p>
        </p:txBody>
      </p:sp>
      <p:sp>
        <p:nvSpPr>
          <p:cNvPr id="8" name="Rectangle 7">
            <a:extLst>
              <a:ext uri="{FF2B5EF4-FFF2-40B4-BE49-F238E27FC236}">
                <a16:creationId xmlns:a16="http://schemas.microsoft.com/office/drawing/2014/main" id="{A4693CC4-4F29-4513-BCA9-AC8D017E6977}"/>
              </a:ext>
            </a:extLst>
          </p:cNvPr>
          <p:cNvSpPr/>
          <p:nvPr/>
        </p:nvSpPr>
        <p:spPr>
          <a:xfrm>
            <a:off x="960818" y="2803181"/>
            <a:ext cx="10365943" cy="646331"/>
          </a:xfrm>
          <a:prstGeom prst="rect">
            <a:avLst/>
          </a:prstGeom>
        </p:spPr>
        <p:txBody>
          <a:bodyPr wrap="square">
            <a:spAutoFit/>
          </a:bodyPr>
          <a:lstStyle/>
          <a:p>
            <a:r>
              <a:rPr lang="en-US" dirty="0"/>
              <a:t>The notice provides participants with an overview of their rights and a copy of the Self-Certification. The forms must be provided: </a:t>
            </a:r>
          </a:p>
        </p:txBody>
      </p:sp>
      <p:sp>
        <p:nvSpPr>
          <p:cNvPr id="9" name="Rectangle 8">
            <a:extLst>
              <a:ext uri="{FF2B5EF4-FFF2-40B4-BE49-F238E27FC236}">
                <a16:creationId xmlns:a16="http://schemas.microsoft.com/office/drawing/2014/main" id="{9BE506C2-D886-4AD4-BA14-33CD5C6C6FEC}"/>
              </a:ext>
            </a:extLst>
          </p:cNvPr>
          <p:cNvSpPr/>
          <p:nvPr/>
        </p:nvSpPr>
        <p:spPr>
          <a:xfrm>
            <a:off x="1110710" y="3505527"/>
            <a:ext cx="8761078" cy="1200329"/>
          </a:xfrm>
          <a:prstGeom prst="rect">
            <a:avLst/>
          </a:prstGeom>
        </p:spPr>
        <p:txBody>
          <a:bodyPr wrap="square">
            <a:spAutoFit/>
          </a:bodyPr>
          <a:lstStyle/>
          <a:p>
            <a:pPr marL="742950" lvl="1" indent="-285750">
              <a:spcBef>
                <a:spcPts val="0"/>
              </a:spcBef>
              <a:buClr>
                <a:srgbClr val="92D050"/>
              </a:buClr>
              <a:buFont typeface="Wingdings" panose="05000000000000000000" pitchFamily="2" charset="2"/>
              <a:buChar char="Ø"/>
            </a:pPr>
            <a:r>
              <a:rPr lang="en-US" dirty="0"/>
              <a:t>When entering permanent housing or transitional housing; </a:t>
            </a:r>
          </a:p>
          <a:p>
            <a:pPr marL="742950" lvl="1" indent="-285750">
              <a:spcBef>
                <a:spcPts val="0"/>
              </a:spcBef>
              <a:buClr>
                <a:srgbClr val="92D050"/>
              </a:buClr>
              <a:buFont typeface="Wingdings" panose="05000000000000000000" pitchFamily="2" charset="2"/>
              <a:buChar char="Ø"/>
            </a:pPr>
            <a:r>
              <a:rPr lang="en-US" dirty="0"/>
              <a:t>When denied permanent housing or transitional housing;</a:t>
            </a:r>
          </a:p>
          <a:p>
            <a:pPr marL="742950" lvl="1" indent="-285750">
              <a:spcBef>
                <a:spcPts val="0"/>
              </a:spcBef>
              <a:buClr>
                <a:srgbClr val="92D050"/>
              </a:buClr>
              <a:buFont typeface="Wingdings" panose="05000000000000000000" pitchFamily="2" charset="2"/>
              <a:buChar char="Ø"/>
            </a:pPr>
            <a:r>
              <a:rPr lang="en-US" dirty="0"/>
              <a:t>When receiving notification of eviction;</a:t>
            </a:r>
          </a:p>
          <a:p>
            <a:pPr marL="742950" lvl="1" indent="-285750">
              <a:spcBef>
                <a:spcPts val="0"/>
              </a:spcBef>
              <a:buClr>
                <a:srgbClr val="92D050"/>
              </a:buClr>
              <a:buFont typeface="Wingdings" panose="05000000000000000000" pitchFamily="2" charset="2"/>
              <a:buChar char="Ø"/>
            </a:pPr>
            <a:r>
              <a:rPr lang="en-US" dirty="0"/>
              <a:t>When notified of termination of assistance.</a:t>
            </a:r>
          </a:p>
        </p:txBody>
      </p:sp>
      <p:pic>
        <p:nvPicPr>
          <p:cNvPr id="10" name="Audio 9">
            <a:hlinkClick r:id="" action="ppaction://media"/>
            <a:extLst>
              <a:ext uri="{FF2B5EF4-FFF2-40B4-BE49-F238E27FC236}">
                <a16:creationId xmlns:a16="http://schemas.microsoft.com/office/drawing/2014/main" id="{6970BABB-9501-4D13-ADE9-CAA2D99EE7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87260714"/>
      </p:ext>
    </p:extLst>
  </p:cSld>
  <p:clrMapOvr>
    <a:masterClrMapping/>
  </p:clrMapOvr>
  <mc:AlternateContent xmlns:mc="http://schemas.openxmlformats.org/markup-compatibility/2006" xmlns:p14="http://schemas.microsoft.com/office/powerpoint/2010/main">
    <mc:Choice Requires="p14">
      <p:transition spd="slow" p14:dur="2000" advTm="30335"/>
    </mc:Choice>
    <mc:Fallback xmlns="">
      <p:transition spd="slow" advTm="30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833" y="973668"/>
            <a:ext cx="10554928" cy="706964"/>
          </a:xfrm>
        </p:spPr>
        <p:txBody>
          <a:bodyPr>
            <a:noAutofit/>
          </a:bodyPr>
          <a:lstStyle/>
          <a:p>
            <a:pPr algn="ctr"/>
            <a:r>
              <a:rPr lang="en-US" sz="3200" dirty="0"/>
              <a:t>Program Compliance: Self Certification </a:t>
            </a:r>
          </a:p>
        </p:txBody>
      </p:sp>
      <p:sp>
        <p:nvSpPr>
          <p:cNvPr id="3" name="Content Placeholder 2"/>
          <p:cNvSpPr>
            <a:spLocks noGrp="1"/>
          </p:cNvSpPr>
          <p:nvPr>
            <p:ph idx="1"/>
          </p:nvPr>
        </p:nvSpPr>
        <p:spPr>
          <a:xfrm>
            <a:off x="1110710" y="2560258"/>
            <a:ext cx="10216051" cy="3416300"/>
          </a:xfrm>
        </p:spPr>
        <p:txBody>
          <a:bodyPr>
            <a:noAutofit/>
          </a:bodyPr>
          <a:lstStyle/>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p:txBody>
      </p:sp>
      <p:sp>
        <p:nvSpPr>
          <p:cNvPr id="6" name="TextBox 5">
            <a:extLst>
              <a:ext uri="{FF2B5EF4-FFF2-40B4-BE49-F238E27FC236}">
                <a16:creationId xmlns:a16="http://schemas.microsoft.com/office/drawing/2014/main" id="{D1BF7FAE-F4A2-4C71-AAF2-F0482B483B0F}"/>
              </a:ext>
            </a:extLst>
          </p:cNvPr>
          <p:cNvSpPr txBox="1"/>
          <p:nvPr/>
        </p:nvSpPr>
        <p:spPr>
          <a:xfrm>
            <a:off x="1181878" y="2560258"/>
            <a:ext cx="10216051" cy="3016210"/>
          </a:xfrm>
          <a:prstGeom prst="rect">
            <a:avLst/>
          </a:prstGeom>
          <a:noFill/>
        </p:spPr>
        <p:txBody>
          <a:bodyPr wrap="square" rtlCol="0">
            <a:spAutoFit/>
          </a:bodyPr>
          <a:lstStyle/>
          <a:p>
            <a:r>
              <a:rPr lang="en-US" dirty="0"/>
              <a:t>The Self Certification Form (HUD 5382) allows participants who are victims/survivors to self-certify that they have been victims of a crime. </a:t>
            </a:r>
          </a:p>
          <a:p>
            <a:endParaRPr lang="en-US" sz="800" dirty="0"/>
          </a:p>
          <a:p>
            <a:pPr marL="285750" indent="-285750">
              <a:buClr>
                <a:srgbClr val="92D050"/>
              </a:buClr>
              <a:buFont typeface="Arial" panose="020B0604020202020204" pitchFamily="34" charset="0"/>
              <a:buChar char="•"/>
            </a:pPr>
            <a:r>
              <a:rPr lang="en-US" dirty="0"/>
              <a:t>Providers have the option of requesting the form at certification or recertification of the lease or at time of a request for an emergency transfer. </a:t>
            </a:r>
          </a:p>
          <a:p>
            <a:pPr marL="285750" indent="-285750">
              <a:buClr>
                <a:srgbClr val="92D050"/>
              </a:buClr>
              <a:buFont typeface="Arial" panose="020B0604020202020204" pitchFamily="34" charset="0"/>
              <a:buChar char="•"/>
            </a:pPr>
            <a:r>
              <a:rPr lang="en-US" dirty="0"/>
              <a:t>The victim/survivor has the option of either submitting the form or submitting a third-party verification from law enforcements, the courts, an attorney, or similar. </a:t>
            </a:r>
          </a:p>
          <a:p>
            <a:pPr marL="285750" indent="-285750">
              <a:buClr>
                <a:srgbClr val="92D050"/>
              </a:buClr>
              <a:buFont typeface="Arial" panose="020B0604020202020204" pitchFamily="34" charset="0"/>
              <a:buChar char="•"/>
            </a:pPr>
            <a:r>
              <a:rPr lang="en-US" dirty="0"/>
              <a:t>The participant has 14 business days from receiving the form to return to the provider to assure protections under VAWA. </a:t>
            </a:r>
          </a:p>
          <a:p>
            <a:pPr marL="285750" indent="-285750">
              <a:buClr>
                <a:srgbClr val="92D050"/>
              </a:buClr>
              <a:buFont typeface="Arial" panose="020B0604020202020204" pitchFamily="34" charset="0"/>
              <a:buChar char="•"/>
            </a:pPr>
            <a:r>
              <a:rPr lang="en-US" dirty="0"/>
              <a:t>If the provider receives the self certification, they cannot request additional evidence from the victim/survivor.  </a:t>
            </a:r>
          </a:p>
        </p:txBody>
      </p:sp>
      <p:pic>
        <p:nvPicPr>
          <p:cNvPr id="5" name="Audio 4">
            <a:hlinkClick r:id="" action="ppaction://media"/>
            <a:extLst>
              <a:ext uri="{FF2B5EF4-FFF2-40B4-BE49-F238E27FC236}">
                <a16:creationId xmlns:a16="http://schemas.microsoft.com/office/drawing/2014/main" id="{F85179E2-0420-4726-9370-0F8D954876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70591301"/>
      </p:ext>
    </p:extLst>
  </p:cSld>
  <p:clrMapOvr>
    <a:masterClrMapping/>
  </p:clrMapOvr>
  <mc:AlternateContent xmlns:mc="http://schemas.openxmlformats.org/markup-compatibility/2006" xmlns:p14="http://schemas.microsoft.com/office/powerpoint/2010/main">
    <mc:Choice Requires="p14">
      <p:transition spd="slow" p14:dur="2000" advTm="50598"/>
    </mc:Choice>
    <mc:Fallback xmlns="">
      <p:transition spd="slow" advTm="50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833" y="973668"/>
            <a:ext cx="10554928" cy="706964"/>
          </a:xfrm>
        </p:spPr>
        <p:txBody>
          <a:bodyPr>
            <a:noAutofit/>
          </a:bodyPr>
          <a:lstStyle/>
          <a:p>
            <a:r>
              <a:rPr lang="en-US" sz="3200" dirty="0"/>
              <a:t>Program Compliance: Lease Addendum </a:t>
            </a:r>
          </a:p>
        </p:txBody>
      </p:sp>
      <p:sp>
        <p:nvSpPr>
          <p:cNvPr id="3" name="Content Placeholder 2"/>
          <p:cNvSpPr>
            <a:spLocks noGrp="1"/>
          </p:cNvSpPr>
          <p:nvPr>
            <p:ph idx="1"/>
          </p:nvPr>
        </p:nvSpPr>
        <p:spPr>
          <a:xfrm>
            <a:off x="1110710" y="2560258"/>
            <a:ext cx="10216051" cy="3416300"/>
          </a:xfrm>
        </p:spPr>
        <p:txBody>
          <a:bodyPr>
            <a:noAutofit/>
          </a:bodyPr>
          <a:lstStyle/>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p:txBody>
      </p:sp>
      <p:sp>
        <p:nvSpPr>
          <p:cNvPr id="5" name="TextBox 4">
            <a:extLst>
              <a:ext uri="{FF2B5EF4-FFF2-40B4-BE49-F238E27FC236}">
                <a16:creationId xmlns:a16="http://schemas.microsoft.com/office/drawing/2014/main" id="{9A1A3905-D9B7-42D7-B340-F2E9817F4F3D}"/>
              </a:ext>
            </a:extLst>
          </p:cNvPr>
          <p:cNvSpPr txBox="1"/>
          <p:nvPr/>
        </p:nvSpPr>
        <p:spPr>
          <a:xfrm>
            <a:off x="771834" y="2233126"/>
            <a:ext cx="10554927" cy="4524315"/>
          </a:xfrm>
          <a:prstGeom prst="rect">
            <a:avLst/>
          </a:prstGeom>
          <a:noFill/>
        </p:spPr>
        <p:txBody>
          <a:bodyPr wrap="square" rtlCol="0">
            <a:spAutoFit/>
          </a:bodyPr>
          <a:lstStyle/>
          <a:p>
            <a:r>
              <a:rPr lang="en-US" dirty="0"/>
              <a:t>The Lease Addendum amends the lease to include the provisions of the Violence Against Women and Justice Department Reauthorization Act of 2005 (VAWA).  </a:t>
            </a:r>
          </a:p>
          <a:p>
            <a:endParaRPr lang="en-US" dirty="0"/>
          </a:p>
          <a:p>
            <a:r>
              <a:rPr lang="en-US" dirty="0"/>
              <a:t>The three protections included in addendum state that Landlords:</a:t>
            </a:r>
          </a:p>
          <a:p>
            <a:pPr marL="342900" lvl="0" indent="-342900">
              <a:buClr>
                <a:srgbClr val="92D050"/>
              </a:buClr>
              <a:buFont typeface="+mj-lt"/>
              <a:buAutoNum type="arabicPeriod"/>
            </a:pPr>
            <a:r>
              <a:rPr lang="en-US" dirty="0"/>
              <a:t>May not consider incidents of domestic violence, dating violence or stalking as serious or repeated violations of the lease or cause for termination.</a:t>
            </a:r>
          </a:p>
          <a:p>
            <a:pPr marL="342900" lvl="0" indent="-342900">
              <a:buClr>
                <a:srgbClr val="92D050"/>
              </a:buClr>
              <a:buFont typeface="+mj-lt"/>
              <a:buAutoNum type="arabicPeriod"/>
            </a:pPr>
            <a:r>
              <a:rPr lang="en-US" dirty="0"/>
              <a:t>May not consider criminal activity directly relating to abuse, engaged in by a member of a tenant’s household or any guest or other person under the tenant’s control, cause for termination if the participant is the victim of that abuse.</a:t>
            </a:r>
          </a:p>
          <a:p>
            <a:pPr marL="342900" lvl="0" indent="-342900">
              <a:buClr>
                <a:srgbClr val="92D050"/>
              </a:buClr>
              <a:buFont typeface="+mj-lt"/>
              <a:buAutoNum type="arabicPeriod"/>
            </a:pPr>
            <a:r>
              <a:rPr lang="en-US" dirty="0"/>
              <a:t>May request in writing certification that the participant is a victim of abuse, using the Self-Certification Form or other accepted legal documentation.  Noting this must be provided within 14 business days, or an agreed upon extension date, to receive protection under the VAWA.  Failure to provide the certification or other supporting documentation within the specified timeframe may result in eviction.</a:t>
            </a:r>
          </a:p>
          <a:p>
            <a:endParaRPr lang="en-US" dirty="0"/>
          </a:p>
          <a:p>
            <a:endParaRPr lang="en-US" dirty="0"/>
          </a:p>
        </p:txBody>
      </p:sp>
      <p:sp>
        <p:nvSpPr>
          <p:cNvPr id="6" name="Rectangle 5">
            <a:extLst>
              <a:ext uri="{FF2B5EF4-FFF2-40B4-BE49-F238E27FC236}">
                <a16:creationId xmlns:a16="http://schemas.microsoft.com/office/drawing/2014/main" id="{DB05D2F0-5D45-4086-BCA2-E5B00EC87815}"/>
              </a:ext>
            </a:extLst>
          </p:cNvPr>
          <p:cNvSpPr/>
          <p:nvPr/>
        </p:nvSpPr>
        <p:spPr>
          <a:xfrm>
            <a:off x="1080110" y="6274666"/>
            <a:ext cx="10276115" cy="369332"/>
          </a:xfrm>
          <a:prstGeom prst="rect">
            <a:avLst/>
          </a:prstGeom>
        </p:spPr>
        <p:txBody>
          <a:bodyPr wrap="square">
            <a:spAutoFit/>
          </a:bodyPr>
          <a:lstStyle/>
          <a:p>
            <a:pPr marL="548640" lvl="2" indent="0">
              <a:buNone/>
            </a:pPr>
            <a:r>
              <a:rPr lang="en-US" b="1" dirty="0"/>
              <a:t>Projects must maintain documentation of when client was provided the form. </a:t>
            </a:r>
          </a:p>
        </p:txBody>
      </p:sp>
      <p:pic>
        <p:nvPicPr>
          <p:cNvPr id="8" name="Audio 7">
            <a:hlinkClick r:id="" action="ppaction://media"/>
            <a:extLst>
              <a:ext uri="{FF2B5EF4-FFF2-40B4-BE49-F238E27FC236}">
                <a16:creationId xmlns:a16="http://schemas.microsoft.com/office/drawing/2014/main" id="{606B3CEE-1DBC-4A24-AC67-E67D588293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17939915"/>
      </p:ext>
    </p:extLst>
  </p:cSld>
  <p:clrMapOvr>
    <a:masterClrMapping/>
  </p:clrMapOvr>
  <mc:AlternateContent xmlns:mc="http://schemas.openxmlformats.org/markup-compatibility/2006" xmlns:p14="http://schemas.microsoft.com/office/powerpoint/2010/main">
    <mc:Choice Requires="p14">
      <p:transition spd="slow" p14:dur="2000" advTm="74023"/>
    </mc:Choice>
    <mc:Fallback xmlns="">
      <p:transition spd="slow" advTm="74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833" y="973668"/>
            <a:ext cx="10554928" cy="706964"/>
          </a:xfrm>
        </p:spPr>
        <p:txBody>
          <a:bodyPr>
            <a:noAutofit/>
          </a:bodyPr>
          <a:lstStyle/>
          <a:p>
            <a:pPr algn="ctr"/>
            <a:r>
              <a:rPr lang="en-US" sz="3200" dirty="0"/>
              <a:t>Program Compliance: Emergency Transfer </a:t>
            </a:r>
          </a:p>
        </p:txBody>
      </p:sp>
      <p:sp>
        <p:nvSpPr>
          <p:cNvPr id="3" name="Content Placeholder 2"/>
          <p:cNvSpPr>
            <a:spLocks noGrp="1"/>
          </p:cNvSpPr>
          <p:nvPr>
            <p:ph idx="1"/>
          </p:nvPr>
        </p:nvSpPr>
        <p:spPr>
          <a:xfrm>
            <a:off x="1110710" y="2560258"/>
            <a:ext cx="10216051" cy="3416300"/>
          </a:xfrm>
        </p:spPr>
        <p:txBody>
          <a:bodyPr>
            <a:noAutofit/>
          </a:bodyPr>
          <a:lstStyle/>
          <a:p>
            <a:r>
              <a:rPr lang="en-US" sz="1600" dirty="0"/>
              <a:t>Emergency transfer plans must state that a participant, who is a survivor, qualifies for an emergency transfer if: </a:t>
            </a:r>
          </a:p>
          <a:p>
            <a:pPr lvl="1">
              <a:buFont typeface="Wingdings" panose="05000000000000000000" pitchFamily="2" charset="2"/>
              <a:buChar char="§"/>
            </a:pPr>
            <a:r>
              <a:rPr lang="en-US" dirty="0"/>
              <a:t>The participant “expressly requests” the transfer; and </a:t>
            </a:r>
          </a:p>
          <a:p>
            <a:pPr lvl="1">
              <a:buFont typeface="Wingdings" panose="05000000000000000000" pitchFamily="2" charset="2"/>
              <a:buChar char="§"/>
            </a:pPr>
            <a:r>
              <a:rPr lang="en-US" dirty="0"/>
              <a:t>The participant reasonably believes there is a threat of imminent harm from further violence if they remain in unit or the sexual assault occurred on the premises 90 days before the transfer request. </a:t>
            </a:r>
          </a:p>
          <a:p>
            <a:r>
              <a:rPr lang="en-US" sz="1600" dirty="0"/>
              <a:t>Participants not in good standing can request emergency transfer. </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p:txBody>
      </p:sp>
      <p:pic>
        <p:nvPicPr>
          <p:cNvPr id="4" name="Audio 3">
            <a:hlinkClick r:id="" action="ppaction://media"/>
            <a:extLst>
              <a:ext uri="{FF2B5EF4-FFF2-40B4-BE49-F238E27FC236}">
                <a16:creationId xmlns:a16="http://schemas.microsoft.com/office/drawing/2014/main" id="{7A08627C-6EC5-467F-B072-2DE12565AE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05213513"/>
      </p:ext>
    </p:extLst>
  </p:cSld>
  <p:clrMapOvr>
    <a:masterClrMapping/>
  </p:clrMapOvr>
  <mc:AlternateContent xmlns:mc="http://schemas.openxmlformats.org/markup-compatibility/2006" xmlns:p14="http://schemas.microsoft.com/office/powerpoint/2010/main">
    <mc:Choice Requires="p14">
      <p:transition spd="slow" p14:dur="2000" advTm="33748"/>
    </mc:Choice>
    <mc:Fallback xmlns="">
      <p:transition spd="slow" advTm="33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833" y="973668"/>
            <a:ext cx="10554928" cy="706964"/>
          </a:xfrm>
        </p:spPr>
        <p:txBody>
          <a:bodyPr>
            <a:noAutofit/>
          </a:bodyPr>
          <a:lstStyle/>
          <a:p>
            <a:pPr algn="ctr"/>
            <a:r>
              <a:rPr lang="en-US" sz="3200" dirty="0"/>
              <a:t>PROJECT COMPLIANCE: Emergency Transfer </a:t>
            </a:r>
          </a:p>
        </p:txBody>
      </p:sp>
      <p:sp>
        <p:nvSpPr>
          <p:cNvPr id="3" name="Content Placeholder 2"/>
          <p:cNvSpPr>
            <a:spLocks noGrp="1"/>
          </p:cNvSpPr>
          <p:nvPr>
            <p:ph idx="1"/>
          </p:nvPr>
        </p:nvSpPr>
        <p:spPr>
          <a:xfrm>
            <a:off x="1110710" y="2560258"/>
            <a:ext cx="10216051" cy="3416300"/>
          </a:xfrm>
        </p:spPr>
        <p:txBody>
          <a:bodyPr>
            <a:noAutofit/>
          </a:bodyPr>
          <a:lstStyle/>
          <a:p>
            <a:r>
              <a:rPr lang="en-US" sz="1600" dirty="0"/>
              <a:t>Allow participant to make internal emergency transfer when safe unit is immediately available. </a:t>
            </a:r>
          </a:p>
          <a:p>
            <a:r>
              <a:rPr lang="en-US" sz="1600" dirty="0"/>
              <a:t>Include policies on how to assist when participant cannot get a safe and internal transfer immediately. </a:t>
            </a:r>
          </a:p>
          <a:p>
            <a:r>
              <a:rPr lang="en-US" sz="1600" dirty="0"/>
              <a:t>Describe reasonable efforts housing provider will take to assist participant to make external emergency transfer. </a:t>
            </a:r>
          </a:p>
          <a:p>
            <a:r>
              <a:rPr lang="en-US" sz="1600" dirty="0"/>
              <a:t>Describe policies for participant who has tenant-based rental assistance to move quickly with assistance. </a:t>
            </a:r>
          </a:p>
          <a:p>
            <a:r>
              <a:rPr lang="en-US" sz="1600" dirty="0"/>
              <a:t>Incorporate strict confidentiality measures. </a:t>
            </a:r>
          </a:p>
          <a:p>
            <a:r>
              <a:rPr lang="en-US" sz="1600" dirty="0"/>
              <a:t>Detail measure of priority given to participants with VAWA transfer requests in relation to other participants seeking transfers and those on waiting lists.</a:t>
            </a:r>
          </a:p>
          <a:p>
            <a:endParaRPr lang="en-US" sz="1600" dirty="0"/>
          </a:p>
          <a:p>
            <a:pPr marL="0" indent="0">
              <a:buNone/>
            </a:pPr>
            <a:endParaRPr lang="en-US" sz="1600" dirty="0"/>
          </a:p>
          <a:p>
            <a:pPr marL="0" indent="0">
              <a:buNone/>
            </a:pPr>
            <a:endParaRPr lang="en-US" sz="1600" dirty="0"/>
          </a:p>
          <a:p>
            <a:pPr marL="0" indent="0">
              <a:buNone/>
            </a:pPr>
            <a:endParaRPr lang="en-US" sz="1600" dirty="0"/>
          </a:p>
        </p:txBody>
      </p:sp>
      <p:pic>
        <p:nvPicPr>
          <p:cNvPr id="5" name="Audio 4">
            <a:hlinkClick r:id="" action="ppaction://media"/>
            <a:extLst>
              <a:ext uri="{FF2B5EF4-FFF2-40B4-BE49-F238E27FC236}">
                <a16:creationId xmlns:a16="http://schemas.microsoft.com/office/drawing/2014/main" id="{FB8CE860-4249-4C85-9156-DA0404EDDF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959848"/>
      </p:ext>
    </p:extLst>
  </p:cSld>
  <p:clrMapOvr>
    <a:masterClrMapping/>
  </p:clrMapOvr>
  <mc:AlternateContent xmlns:mc="http://schemas.openxmlformats.org/markup-compatibility/2006" xmlns:p14="http://schemas.microsoft.com/office/powerpoint/2010/main">
    <mc:Choice Requires="p14">
      <p:transition spd="slow" p14:dur="2000" advTm="53843"/>
    </mc:Choice>
    <mc:Fallback xmlns="">
      <p:transition spd="slow" advTm="53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833" y="973668"/>
            <a:ext cx="10554928" cy="706964"/>
          </a:xfrm>
        </p:spPr>
        <p:txBody>
          <a:bodyPr>
            <a:noAutofit/>
          </a:bodyPr>
          <a:lstStyle/>
          <a:p>
            <a:pPr algn="ctr"/>
            <a:r>
              <a:rPr lang="en-US" sz="3200" dirty="0"/>
              <a:t>PROJECT COMPLIANCE: Emergency Transfer </a:t>
            </a:r>
          </a:p>
        </p:txBody>
      </p:sp>
      <p:sp>
        <p:nvSpPr>
          <p:cNvPr id="3" name="Content Placeholder 2"/>
          <p:cNvSpPr>
            <a:spLocks noGrp="1"/>
          </p:cNvSpPr>
          <p:nvPr>
            <p:ph idx="1"/>
          </p:nvPr>
        </p:nvSpPr>
        <p:spPr>
          <a:xfrm>
            <a:off x="1110710" y="2560258"/>
            <a:ext cx="10216051" cy="3416300"/>
          </a:xfrm>
        </p:spPr>
        <p:txBody>
          <a:bodyPr>
            <a:noAutofit/>
          </a:bodyPr>
          <a:lstStyle/>
          <a:p>
            <a:r>
              <a:rPr lang="en-US" sz="1600" dirty="0"/>
              <a:t>Indicate what happens to non-transferring family members. </a:t>
            </a:r>
          </a:p>
          <a:p>
            <a:r>
              <a:rPr lang="en-US" sz="1600" dirty="0"/>
              <a:t>Prioritize assisted families to receive a safe unit over new applicants. Survivor must be eligible for program and meet any additional criteria or preferences. </a:t>
            </a:r>
          </a:p>
          <a:p>
            <a:r>
              <a:rPr lang="en-US" sz="1600" dirty="0"/>
              <a:t>Allow participant to end lease or occupancy agreement without penalty, if they qualify for an emergency transfer. </a:t>
            </a:r>
          </a:p>
          <a:p>
            <a:r>
              <a:rPr lang="en-US" sz="1600" dirty="0"/>
              <a:t>Permit CoC grant funds to be used to pay for damage to housing due to action of program participant (cannot be more than one month’s rent). </a:t>
            </a:r>
          </a:p>
          <a:p>
            <a:r>
              <a:rPr lang="en-US" sz="1600" dirty="0"/>
              <a:t>Be available upon request.</a:t>
            </a:r>
          </a:p>
          <a:p>
            <a:pPr marL="0" indent="0">
              <a:buNone/>
            </a:pPr>
            <a:endParaRPr lang="en-US" sz="1600" dirty="0"/>
          </a:p>
          <a:p>
            <a:pPr marL="0" indent="0">
              <a:buNone/>
            </a:pPr>
            <a:endParaRPr lang="en-US" sz="1600" dirty="0"/>
          </a:p>
          <a:p>
            <a:pPr marL="0" indent="0">
              <a:buNone/>
            </a:pPr>
            <a:endParaRPr lang="en-US" sz="1600" dirty="0"/>
          </a:p>
        </p:txBody>
      </p:sp>
      <p:pic>
        <p:nvPicPr>
          <p:cNvPr id="4" name="Audio 3">
            <a:hlinkClick r:id="" action="ppaction://media"/>
            <a:extLst>
              <a:ext uri="{FF2B5EF4-FFF2-40B4-BE49-F238E27FC236}">
                <a16:creationId xmlns:a16="http://schemas.microsoft.com/office/drawing/2014/main" id="{908310ED-26DD-44D4-BC83-BDDA002A9D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87832854"/>
      </p:ext>
    </p:extLst>
  </p:cSld>
  <p:clrMapOvr>
    <a:masterClrMapping/>
  </p:clrMapOvr>
  <mc:AlternateContent xmlns:mc="http://schemas.openxmlformats.org/markup-compatibility/2006" xmlns:p14="http://schemas.microsoft.com/office/powerpoint/2010/main">
    <mc:Choice Requires="p14">
      <p:transition spd="slow" p14:dur="2000" advTm="44578"/>
    </mc:Choice>
    <mc:Fallback xmlns="">
      <p:transition spd="slow" advTm="44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22165857"/>
              </p:ext>
            </p:extLst>
          </p:nvPr>
        </p:nvGraphicFramePr>
        <p:xfrm>
          <a:off x="1682348" y="2798019"/>
          <a:ext cx="8128000" cy="32156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en-US" dirty="0"/>
                        <a:t>What</a:t>
                      </a:r>
                    </a:p>
                  </a:txBody>
                  <a:tcPr/>
                </a:tc>
                <a:tc>
                  <a:txBody>
                    <a:bodyPr/>
                    <a:lstStyle/>
                    <a:p>
                      <a:r>
                        <a:rPr lang="en-US" dirty="0"/>
                        <a:t>When</a:t>
                      </a:r>
                    </a:p>
                  </a:txBody>
                  <a:tcPr/>
                </a:tc>
                <a:extLst>
                  <a:ext uri="{0D108BD9-81ED-4DB2-BD59-A6C34878D82A}">
                    <a16:rowId xmlns:a16="http://schemas.microsoft.com/office/drawing/2014/main" val="10000"/>
                  </a:ext>
                </a:extLst>
              </a:tr>
              <a:tr h="370840">
                <a:tc>
                  <a:txBody>
                    <a:bodyPr/>
                    <a:lstStyle/>
                    <a:p>
                      <a:r>
                        <a:rPr lang="en-US" sz="1800" b="1" dirty="0"/>
                        <a:t>HUD Notice of VAWA Occupancy Rights </a:t>
                      </a:r>
                      <a:endParaRPr lang="en-US" dirty="0"/>
                    </a:p>
                  </a:txBody>
                  <a:tcPr/>
                </a:tc>
                <a:tc>
                  <a:txBody>
                    <a:bodyPr/>
                    <a:lstStyle/>
                    <a:p>
                      <a:r>
                        <a:rPr lang="en-US" dirty="0"/>
                        <a:t>At program admittance</a:t>
                      </a:r>
                      <a:r>
                        <a:rPr lang="en-US" baseline="0" dirty="0"/>
                        <a:t> or denial, at notice of eviction and/or termination of assistance.  Also given to LL if tenant is evicted.</a:t>
                      </a:r>
                      <a:endParaRPr lang="en-US" dirty="0"/>
                    </a:p>
                  </a:txBody>
                  <a:tcPr/>
                </a:tc>
                <a:extLst>
                  <a:ext uri="{0D108BD9-81ED-4DB2-BD59-A6C34878D82A}">
                    <a16:rowId xmlns:a16="http://schemas.microsoft.com/office/drawing/2014/main" val="10001"/>
                  </a:ext>
                </a:extLst>
              </a:tr>
              <a:tr h="370840">
                <a:tc>
                  <a:txBody>
                    <a:bodyPr/>
                    <a:lstStyle/>
                    <a:p>
                      <a:r>
                        <a:rPr lang="en-US" b="1" dirty="0"/>
                        <a:t>Certification Form</a:t>
                      </a:r>
                    </a:p>
                  </a:txBody>
                  <a:tcPr/>
                </a:tc>
                <a:tc>
                  <a:txBody>
                    <a:bodyPr/>
                    <a:lstStyle/>
                    <a:p>
                      <a:r>
                        <a:rPr lang="en-US" dirty="0"/>
                        <a:t>At program admittance</a:t>
                      </a:r>
                      <a:r>
                        <a:rPr lang="en-US" baseline="0" dirty="0"/>
                        <a:t> or denial, at notice of eviction and/or termination of assistance. </a:t>
                      </a:r>
                      <a:endParaRPr lang="en-US" dirty="0"/>
                    </a:p>
                  </a:txBody>
                  <a:tcPr/>
                </a:tc>
                <a:extLst>
                  <a:ext uri="{0D108BD9-81ED-4DB2-BD59-A6C34878D82A}">
                    <a16:rowId xmlns:a16="http://schemas.microsoft.com/office/drawing/2014/main" val="10002"/>
                  </a:ext>
                </a:extLst>
              </a:tr>
              <a:tr h="370840">
                <a:tc>
                  <a:txBody>
                    <a:bodyPr/>
                    <a:lstStyle/>
                    <a:p>
                      <a:r>
                        <a:rPr lang="en-US" b="1" dirty="0"/>
                        <a:t>Lease Addendum</a:t>
                      </a:r>
                    </a:p>
                  </a:txBody>
                  <a:tcPr/>
                </a:tc>
                <a:tc>
                  <a:txBody>
                    <a:bodyPr/>
                    <a:lstStyle/>
                    <a:p>
                      <a:r>
                        <a:rPr lang="en-US" dirty="0"/>
                        <a:t>At Lease Signing</a:t>
                      </a:r>
                    </a:p>
                  </a:txBody>
                  <a:tcPr/>
                </a:tc>
                <a:extLst>
                  <a:ext uri="{0D108BD9-81ED-4DB2-BD59-A6C34878D82A}">
                    <a16:rowId xmlns:a16="http://schemas.microsoft.com/office/drawing/2014/main" val="10003"/>
                  </a:ext>
                </a:extLst>
              </a:tr>
              <a:tr h="370840">
                <a:tc>
                  <a:txBody>
                    <a:bodyPr/>
                    <a:lstStyle/>
                    <a:p>
                      <a:r>
                        <a:rPr lang="en-US" b="1" dirty="0"/>
                        <a:t>Emergency Transfer Request</a:t>
                      </a:r>
                    </a:p>
                  </a:txBody>
                  <a:tcPr/>
                </a:tc>
                <a:tc>
                  <a:txBody>
                    <a:bodyPr/>
                    <a:lstStyle/>
                    <a:p>
                      <a:r>
                        <a:rPr lang="en-US" dirty="0"/>
                        <a:t>As needed</a:t>
                      </a:r>
                    </a:p>
                  </a:txBody>
                  <a:tcPr/>
                </a:tc>
                <a:extLst>
                  <a:ext uri="{0D108BD9-81ED-4DB2-BD59-A6C34878D82A}">
                    <a16:rowId xmlns:a16="http://schemas.microsoft.com/office/drawing/2014/main" val="10004"/>
                  </a:ext>
                </a:extLst>
              </a:tr>
            </a:tbl>
          </a:graphicData>
        </a:graphic>
      </p:graphicFrame>
      <p:sp>
        <p:nvSpPr>
          <p:cNvPr id="5" name="Title 1">
            <a:extLst>
              <a:ext uri="{FF2B5EF4-FFF2-40B4-BE49-F238E27FC236}">
                <a16:creationId xmlns:a16="http://schemas.microsoft.com/office/drawing/2014/main" id="{19D46A29-B653-4B5E-80D0-ED32344F8E36}"/>
              </a:ext>
            </a:extLst>
          </p:cNvPr>
          <p:cNvSpPr txBox="1">
            <a:spLocks/>
          </p:cNvSpPr>
          <p:nvPr/>
        </p:nvSpPr>
        <p:spPr bwMode="gray">
          <a:xfrm>
            <a:off x="771833" y="973668"/>
            <a:ext cx="10554928"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t>REVIEW: What you need to be compliant! </a:t>
            </a:r>
          </a:p>
        </p:txBody>
      </p:sp>
      <p:pic>
        <p:nvPicPr>
          <p:cNvPr id="2" name="Audio 1">
            <a:hlinkClick r:id="" action="ppaction://media"/>
            <a:extLst>
              <a:ext uri="{FF2B5EF4-FFF2-40B4-BE49-F238E27FC236}">
                <a16:creationId xmlns:a16="http://schemas.microsoft.com/office/drawing/2014/main" id="{0A506305-C7B5-4348-BAE5-4FD0605325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746968854"/>
      </p:ext>
    </p:extLst>
  </p:cSld>
  <p:clrMapOvr>
    <a:masterClrMapping/>
  </p:clrMapOvr>
  <mc:AlternateContent xmlns:mc="http://schemas.openxmlformats.org/markup-compatibility/2006" xmlns:p14="http://schemas.microsoft.com/office/powerpoint/2010/main">
    <mc:Choice Requires="p14">
      <p:transition spd="slow" p14:dur="2000" advTm="26749"/>
    </mc:Choice>
    <mc:Fallback xmlns="">
      <p:transition spd="slow" advTm="26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else should you know? </a:t>
            </a:r>
          </a:p>
        </p:txBody>
      </p:sp>
      <p:sp>
        <p:nvSpPr>
          <p:cNvPr id="3" name="Content Placeholder 2"/>
          <p:cNvSpPr>
            <a:spLocks noGrp="1"/>
          </p:cNvSpPr>
          <p:nvPr>
            <p:ph idx="1"/>
          </p:nvPr>
        </p:nvSpPr>
        <p:spPr>
          <a:xfrm>
            <a:off x="1154955" y="2603500"/>
            <a:ext cx="9785188" cy="3949700"/>
          </a:xfrm>
        </p:spPr>
        <p:txBody>
          <a:bodyPr>
            <a:normAutofit fontScale="85000" lnSpcReduction="10000"/>
          </a:bodyPr>
          <a:lstStyle/>
          <a:p>
            <a:pPr marL="0" indent="0">
              <a:buNone/>
            </a:pPr>
            <a:r>
              <a:rPr lang="en-US" b="1" u="sng" dirty="0"/>
              <a:t>Lease Bifurcation </a:t>
            </a:r>
            <a:endParaRPr lang="en-US" u="sng" dirty="0"/>
          </a:p>
          <a:p>
            <a:r>
              <a:rPr lang="en-US" dirty="0"/>
              <a:t>Only a project owner may bifurcate a lease in order to evict or terminate assistance to a tenant or occupant who commits acts of violence against family members or others.</a:t>
            </a:r>
          </a:p>
          <a:p>
            <a:r>
              <a:rPr lang="en-US" dirty="0"/>
              <a:t>Bifurcation allows the abuser/offender to be evicted while preserving the lease and housing rights for the survivor.</a:t>
            </a:r>
          </a:p>
          <a:p>
            <a:r>
              <a:rPr lang="en-US" dirty="0"/>
              <a:t>CoC/ESG recipients may choose to continue to serve the perpetrator with other resources to avoid homelessness but would be subject to existing resources.</a:t>
            </a:r>
          </a:p>
          <a:p>
            <a:pPr marL="0" indent="0">
              <a:buNone/>
            </a:pPr>
            <a:r>
              <a:rPr lang="en-US" u="sng" dirty="0"/>
              <a:t>In CoC funded PSH where the abuser/offender is the eligible household member to receive the housing assistance, VAWA 2013 requires:</a:t>
            </a:r>
          </a:p>
          <a:p>
            <a:r>
              <a:rPr lang="en-US" dirty="0"/>
              <a:t>The survivor must have the opportunity to demonstrate eligibility for the housing program in question.</a:t>
            </a:r>
          </a:p>
          <a:p>
            <a:r>
              <a:rPr lang="en-US" dirty="0"/>
              <a:t>If they cannot establish eligibility for that program, then the remaining family members would be allowed to stay in the housing until the end of the lease.</a:t>
            </a:r>
          </a:p>
          <a:p>
            <a:r>
              <a:rPr lang="en-US" dirty="0"/>
              <a:t>The recipient/sub should work with the remaining family members to find alternate housing at the end of the lease.</a:t>
            </a:r>
          </a:p>
          <a:p>
            <a:pPr marL="0" indent="0">
              <a:buNone/>
            </a:pPr>
            <a:endParaRPr lang="en-US" dirty="0"/>
          </a:p>
        </p:txBody>
      </p:sp>
      <p:pic>
        <p:nvPicPr>
          <p:cNvPr id="5" name="Audio 4">
            <a:hlinkClick r:id="" action="ppaction://media"/>
            <a:extLst>
              <a:ext uri="{FF2B5EF4-FFF2-40B4-BE49-F238E27FC236}">
                <a16:creationId xmlns:a16="http://schemas.microsoft.com/office/drawing/2014/main" id="{5405C16C-B766-4840-8038-70314447B5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21842526"/>
      </p:ext>
    </p:extLst>
  </p:cSld>
  <p:clrMapOvr>
    <a:masterClrMapping/>
  </p:clrMapOvr>
  <mc:AlternateContent xmlns:mc="http://schemas.openxmlformats.org/markup-compatibility/2006" xmlns:p14="http://schemas.microsoft.com/office/powerpoint/2010/main">
    <mc:Choice Requires="p14">
      <p:transition spd="slow" p14:dur="2000" advTm="42315"/>
    </mc:Choice>
    <mc:Fallback xmlns="">
      <p:transition spd="slow" advTm="42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198" y="1151639"/>
            <a:ext cx="8761413" cy="706964"/>
          </a:xfrm>
        </p:spPr>
        <p:txBody>
          <a:bodyPr/>
          <a:lstStyle/>
          <a:p>
            <a:pPr algn="ctr"/>
            <a:r>
              <a:rPr lang="en-US" dirty="0"/>
              <a:t>Objectives</a:t>
            </a:r>
          </a:p>
        </p:txBody>
      </p:sp>
      <p:sp>
        <p:nvSpPr>
          <p:cNvPr id="3" name="Content Placeholder 2"/>
          <p:cNvSpPr>
            <a:spLocks noGrp="1"/>
          </p:cNvSpPr>
          <p:nvPr>
            <p:ph idx="1"/>
          </p:nvPr>
        </p:nvSpPr>
        <p:spPr>
          <a:xfrm>
            <a:off x="1066800" y="2581212"/>
            <a:ext cx="10058400" cy="4213459"/>
          </a:xfrm>
        </p:spPr>
        <p:txBody>
          <a:bodyPr>
            <a:normAutofit/>
          </a:bodyPr>
          <a:lstStyle/>
          <a:p>
            <a:r>
              <a:rPr lang="en-US" sz="2000" dirty="0"/>
              <a:t>Provide an overview of VAWA </a:t>
            </a:r>
          </a:p>
          <a:p>
            <a:pPr lvl="1"/>
            <a:r>
              <a:rPr lang="en-US" sz="1800" dirty="0"/>
              <a:t>Historical context</a:t>
            </a:r>
            <a:endParaRPr lang="en-US" sz="900" dirty="0"/>
          </a:p>
          <a:p>
            <a:pPr lvl="1"/>
            <a:r>
              <a:rPr lang="en-US" sz="1800" dirty="0"/>
              <a:t>2013 VAWA Reauthorization Final Rule.</a:t>
            </a:r>
          </a:p>
          <a:p>
            <a:pPr lvl="1"/>
            <a:r>
              <a:rPr lang="en-US" sz="1800" dirty="0"/>
              <a:t>2022 VAWA Reauthorization Act of 2022</a:t>
            </a:r>
          </a:p>
          <a:p>
            <a:pPr marL="0" indent="0">
              <a:buNone/>
            </a:pPr>
            <a:endParaRPr lang="en-US" sz="1000" dirty="0"/>
          </a:p>
          <a:p>
            <a:r>
              <a:rPr lang="en-US" sz="2000" dirty="0"/>
              <a:t>Understand compliance standards for the CoC and providers (ESG &amp; CoC)</a:t>
            </a:r>
          </a:p>
          <a:p>
            <a:pPr marL="0" indent="0">
              <a:buNone/>
            </a:pPr>
            <a:endParaRPr lang="en-US" sz="2400" dirty="0"/>
          </a:p>
          <a:p>
            <a:endParaRPr lang="en-US" sz="2400" dirty="0"/>
          </a:p>
          <a:p>
            <a:endParaRPr lang="en-US" sz="3200" dirty="0"/>
          </a:p>
          <a:p>
            <a:endParaRPr lang="en-US" sz="3200" dirty="0"/>
          </a:p>
        </p:txBody>
      </p:sp>
      <p:pic>
        <p:nvPicPr>
          <p:cNvPr id="6" name="Recorded Sound">
            <a:hlinkClick r:id="" action="ppaction://media"/>
            <a:extLst>
              <a:ext uri="{FF2B5EF4-FFF2-40B4-BE49-F238E27FC236}">
                <a16:creationId xmlns:a16="http://schemas.microsoft.com/office/drawing/2014/main" id="{1E722765-8047-6836-E41B-C989A63DED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1968" y="6411686"/>
            <a:ext cx="304800" cy="304800"/>
          </a:xfrm>
          <a:prstGeom prst="rect">
            <a:avLst/>
          </a:prstGeom>
        </p:spPr>
      </p:pic>
    </p:spTree>
    <p:extLst>
      <p:ext uri="{BB962C8B-B14F-4D97-AF65-F5344CB8AC3E}">
        <p14:creationId xmlns:p14="http://schemas.microsoft.com/office/powerpoint/2010/main" val="997792223"/>
      </p:ext>
    </p:extLst>
  </p:cSld>
  <p:clrMapOvr>
    <a:masterClrMapping/>
  </p:clrMapOvr>
  <mc:AlternateContent xmlns:mc="http://schemas.openxmlformats.org/markup-compatibility/2006" xmlns:p14="http://schemas.microsoft.com/office/powerpoint/2010/main">
    <mc:Choice Requires="p14">
      <p:transition spd="slow" p14:dur="2000" advTm="17842"/>
    </mc:Choice>
    <mc:Fallback xmlns="">
      <p:transition spd="slow" advTm="178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D9CBD-2EC3-F2E4-A81B-FFD8F2D2356B}"/>
              </a:ext>
            </a:extLst>
          </p:cNvPr>
          <p:cNvSpPr>
            <a:spLocks noGrp="1"/>
          </p:cNvSpPr>
          <p:nvPr>
            <p:ph type="title"/>
          </p:nvPr>
        </p:nvSpPr>
        <p:spPr/>
        <p:txBody>
          <a:bodyPr/>
          <a:lstStyle/>
          <a:p>
            <a:r>
              <a:rPr lang="en-US" dirty="0"/>
              <a:t>2022 VAWA Reauthorization </a:t>
            </a:r>
          </a:p>
        </p:txBody>
      </p:sp>
      <p:sp>
        <p:nvSpPr>
          <p:cNvPr id="3" name="Content Placeholder 2">
            <a:extLst>
              <a:ext uri="{FF2B5EF4-FFF2-40B4-BE49-F238E27FC236}">
                <a16:creationId xmlns:a16="http://schemas.microsoft.com/office/drawing/2014/main" id="{B952C5F7-8DDE-32C9-BFFD-71B3A953332E}"/>
              </a:ext>
            </a:extLst>
          </p:cNvPr>
          <p:cNvSpPr>
            <a:spLocks noGrp="1"/>
          </p:cNvSpPr>
          <p:nvPr>
            <p:ph idx="1"/>
          </p:nvPr>
        </p:nvSpPr>
        <p:spPr>
          <a:xfrm>
            <a:off x="1154955" y="2603500"/>
            <a:ext cx="9839616" cy="3416300"/>
          </a:xfrm>
        </p:spPr>
        <p:txBody>
          <a:bodyPr/>
          <a:lstStyle/>
          <a:p>
            <a:pPr marL="0" indent="0">
              <a:buNone/>
            </a:pPr>
            <a:r>
              <a:rPr lang="en-US" sz="2000" b="0" i="0" dirty="0">
                <a:solidFill>
                  <a:schemeClr val="tx1"/>
                </a:solidFill>
                <a:effectLst/>
              </a:rPr>
              <a:t>The VAWA Reauthorization Act of 2022 reauthorizes, amends and strengthens housing regulations. The following apply to ESG and CoC projects. </a:t>
            </a:r>
          </a:p>
          <a:p>
            <a:pPr marL="0" indent="0">
              <a:buNone/>
            </a:pPr>
            <a:endParaRPr lang="en-US" sz="800" b="0" i="0" dirty="0">
              <a:solidFill>
                <a:schemeClr val="tx1"/>
              </a:solidFill>
              <a:effectLst/>
            </a:endParaRPr>
          </a:p>
          <a:p>
            <a:pPr marL="228600" indent="-228600">
              <a:buAutoNum type="arabicPeriod"/>
            </a:pPr>
            <a:r>
              <a:rPr lang="en-US" sz="2000" b="0" i="0" dirty="0">
                <a:solidFill>
                  <a:schemeClr val="tx1"/>
                </a:solidFill>
                <a:effectLst/>
              </a:rPr>
              <a:t>VAWA is now an eligible budget line item in new and renewal grants. </a:t>
            </a:r>
          </a:p>
          <a:p>
            <a:pPr marL="228600" indent="-228600">
              <a:buSzPct val="84000"/>
              <a:buAutoNum type="arabicPeriod"/>
            </a:pPr>
            <a:r>
              <a:rPr lang="en-US" sz="2000" dirty="0">
                <a:solidFill>
                  <a:schemeClr val="tx1"/>
                </a:solidFill>
              </a:rPr>
              <a:t>Category 4 homeless definition has expanded. </a:t>
            </a:r>
          </a:p>
          <a:p>
            <a:pPr marL="228600" indent="-228600">
              <a:buSzPct val="84000"/>
              <a:buAutoNum type="arabicPeriod"/>
            </a:pPr>
            <a:r>
              <a:rPr lang="en-US" sz="2000" dirty="0">
                <a:solidFill>
                  <a:schemeClr val="tx1"/>
                </a:solidFill>
              </a:rPr>
              <a:t>Covered housing programs are expanded.</a:t>
            </a:r>
          </a:p>
          <a:p>
            <a:pPr marL="228600" indent="-228600">
              <a:buSzPct val="84000"/>
              <a:buAutoNum type="arabicPeriod"/>
            </a:pPr>
            <a:r>
              <a:rPr lang="en-US" sz="2000" dirty="0"/>
              <a:t>Right to report crime and emergencies from one's home.</a:t>
            </a:r>
            <a:endParaRPr lang="en-US" sz="2000" dirty="0">
              <a:solidFill>
                <a:schemeClr val="tx1"/>
              </a:solidFill>
            </a:endParaRPr>
          </a:p>
          <a:p>
            <a:endParaRPr lang="en-US" dirty="0"/>
          </a:p>
        </p:txBody>
      </p:sp>
      <p:pic>
        <p:nvPicPr>
          <p:cNvPr id="5" name="Recorded Sound">
            <a:hlinkClick r:id="" action="ppaction://media"/>
            <a:extLst>
              <a:ext uri="{FF2B5EF4-FFF2-40B4-BE49-F238E27FC236}">
                <a16:creationId xmlns:a16="http://schemas.microsoft.com/office/drawing/2014/main" id="{771B6E8B-DFB9-D47F-B05C-BD23F7C1FC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2028" y="6335486"/>
            <a:ext cx="304800" cy="304800"/>
          </a:xfrm>
          <a:prstGeom prst="rect">
            <a:avLst/>
          </a:prstGeom>
        </p:spPr>
      </p:pic>
    </p:spTree>
    <p:extLst>
      <p:ext uri="{BB962C8B-B14F-4D97-AF65-F5344CB8AC3E}">
        <p14:creationId xmlns:p14="http://schemas.microsoft.com/office/powerpoint/2010/main" val="100151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Other stuff you should know! </a:t>
            </a:r>
          </a:p>
        </p:txBody>
      </p:sp>
      <p:sp>
        <p:nvSpPr>
          <p:cNvPr id="3" name="Content Placeholder 2"/>
          <p:cNvSpPr>
            <a:spLocks noGrp="1"/>
          </p:cNvSpPr>
          <p:nvPr>
            <p:ph idx="1"/>
          </p:nvPr>
        </p:nvSpPr>
        <p:spPr>
          <a:xfrm>
            <a:off x="1154954" y="2603500"/>
            <a:ext cx="10247053" cy="3416300"/>
          </a:xfrm>
        </p:spPr>
        <p:txBody>
          <a:bodyPr>
            <a:normAutofit fontScale="92500" lnSpcReduction="10000"/>
          </a:bodyPr>
          <a:lstStyle/>
          <a:p>
            <a:r>
              <a:rPr lang="en-US" sz="2800" dirty="0"/>
              <a:t>MN State Law: </a:t>
            </a:r>
            <a:r>
              <a:rPr lang="en-US" dirty="0"/>
              <a:t>504B.206 RIGHT OF VICTIMS OF VIOLENCE TO TERMINATE LEASE</a:t>
            </a:r>
            <a:r>
              <a:rPr lang="en-US" sz="2800" dirty="0"/>
              <a:t> </a:t>
            </a:r>
            <a:r>
              <a:rPr lang="en-US" sz="2800" dirty="0">
                <a:hlinkClick r:id="rId5"/>
              </a:rPr>
              <a:t>https://www.revisor.mn.gov/statutes/cite/504B.206</a:t>
            </a:r>
            <a:r>
              <a:rPr lang="en-US" sz="2800" dirty="0"/>
              <a:t> </a:t>
            </a:r>
          </a:p>
          <a:p>
            <a:endParaRPr lang="en-US" sz="1050" dirty="0"/>
          </a:p>
          <a:p>
            <a:r>
              <a:rPr lang="en-US" sz="2800" dirty="0"/>
              <a:t>Expect HUD to audit VAWA compliance! </a:t>
            </a:r>
          </a:p>
          <a:p>
            <a:endParaRPr lang="en-US" sz="2800" dirty="0"/>
          </a:p>
          <a:p>
            <a:r>
              <a:rPr lang="en-US" sz="2800" dirty="0"/>
              <a:t>VAWA 2022 Reauthorization – more to come.</a:t>
            </a:r>
          </a:p>
          <a:p>
            <a:endParaRPr lang="en-US" sz="1600" dirty="0"/>
          </a:p>
          <a:p>
            <a:r>
              <a:rPr lang="en-US" sz="2800" dirty="0"/>
              <a:t>All forms are located on the CoC website. </a:t>
            </a:r>
          </a:p>
          <a:p>
            <a:endParaRPr lang="en-US" sz="3600" dirty="0"/>
          </a:p>
          <a:p>
            <a:endParaRPr lang="en-US" sz="3600" dirty="0"/>
          </a:p>
        </p:txBody>
      </p:sp>
      <p:pic>
        <p:nvPicPr>
          <p:cNvPr id="5" name="Recorded Sound">
            <a:hlinkClick r:id="" action="ppaction://media"/>
            <a:extLst>
              <a:ext uri="{FF2B5EF4-FFF2-40B4-BE49-F238E27FC236}">
                <a16:creationId xmlns:a16="http://schemas.microsoft.com/office/drawing/2014/main" id="{F7CD915C-C33E-B8EA-1A04-F6B14FBDB0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25943" y="6357257"/>
            <a:ext cx="304800" cy="304800"/>
          </a:xfrm>
          <a:prstGeom prst="rect">
            <a:avLst/>
          </a:prstGeom>
        </p:spPr>
      </p:pic>
    </p:spTree>
    <p:extLst>
      <p:ext uri="{BB962C8B-B14F-4D97-AF65-F5344CB8AC3E}">
        <p14:creationId xmlns:p14="http://schemas.microsoft.com/office/powerpoint/2010/main" val="262281292"/>
      </p:ext>
    </p:extLst>
  </p:cSld>
  <p:clrMapOvr>
    <a:masterClrMapping/>
  </p:clrMapOvr>
  <mc:AlternateContent xmlns:mc="http://schemas.openxmlformats.org/markup-compatibility/2006" xmlns:p14="http://schemas.microsoft.com/office/powerpoint/2010/main">
    <mc:Choice Requires="p14">
      <p:transition spd="slow" p14:dur="2000" advTm="31402"/>
    </mc:Choice>
    <mc:Fallback xmlns="">
      <p:transition spd="slow" advTm="314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991" y="1077995"/>
            <a:ext cx="10100145" cy="706964"/>
          </a:xfrm>
        </p:spPr>
        <p:txBody>
          <a:bodyPr>
            <a:normAutofit fontScale="90000"/>
          </a:bodyPr>
          <a:lstStyle/>
          <a:p>
            <a:pPr algn="ctr"/>
            <a:r>
              <a:rPr lang="en-US" dirty="0">
                <a:solidFill>
                  <a:schemeClr val="bg1"/>
                </a:solidFill>
                <a:latin typeface="Calibri"/>
              </a:rPr>
              <a:t>The Violence Against Women Act (VAWA) Historical Context </a:t>
            </a:r>
            <a:endParaRPr lang="en-US" dirty="0">
              <a:solidFill>
                <a:schemeClr val="bg1"/>
              </a:solidFill>
            </a:endParaRPr>
          </a:p>
        </p:txBody>
      </p:sp>
      <p:sp>
        <p:nvSpPr>
          <p:cNvPr id="3" name="Content Placeholder 2"/>
          <p:cNvSpPr>
            <a:spLocks noGrp="1"/>
          </p:cNvSpPr>
          <p:nvPr>
            <p:ph idx="1"/>
          </p:nvPr>
        </p:nvSpPr>
        <p:spPr>
          <a:xfrm>
            <a:off x="894991" y="2502568"/>
            <a:ext cx="10054389" cy="4355432"/>
          </a:xfrm>
        </p:spPr>
        <p:txBody>
          <a:bodyPr>
            <a:normAutofit/>
          </a:bodyPr>
          <a:lstStyle/>
          <a:p>
            <a:pPr marL="0" lvl="0" indent="0" defTabSz="457200" fontAlgn="base">
              <a:spcBef>
                <a:spcPts val="600"/>
              </a:spcBef>
              <a:spcAft>
                <a:spcPts val="600"/>
              </a:spcAft>
              <a:buClrTx/>
              <a:buNone/>
            </a:pPr>
            <a:r>
              <a:rPr lang="en-US" sz="1600" dirty="0">
                <a:solidFill>
                  <a:prstClr val="black"/>
                </a:solidFill>
              </a:rPr>
              <a:t>The Violence Against Women Act (VAWA) is landmark legislation to improve community and criminal justice responses to domestic violence, dating violence, sexual assault and stalking in the United States. </a:t>
            </a:r>
          </a:p>
          <a:p>
            <a:pPr lvl="0" defTabSz="457200" fontAlgn="base">
              <a:spcBef>
                <a:spcPts val="0"/>
              </a:spcBef>
              <a:buFont typeface="Wingdings" panose="05000000000000000000" pitchFamily="2" charset="2"/>
              <a:buChar char="Ø"/>
            </a:pPr>
            <a:r>
              <a:rPr lang="en-US" sz="1600" dirty="0"/>
              <a:t>Initial </a:t>
            </a:r>
            <a:r>
              <a:rPr lang="en-US" sz="1600" b="1" dirty="0"/>
              <a:t>1994</a:t>
            </a:r>
            <a:r>
              <a:rPr lang="en-US" sz="1600" dirty="0"/>
              <a:t> legislation enhanced services, recognized sexual assault, DV and Stalking as serious crimes, and strengthened legal protections for victims</a:t>
            </a:r>
            <a:r>
              <a:rPr lang="en-US" dirty="0"/>
              <a:t>.</a:t>
            </a:r>
          </a:p>
          <a:p>
            <a:pPr>
              <a:buFont typeface="Wingdings" panose="05000000000000000000" pitchFamily="2" charset="2"/>
              <a:buChar char="Ø"/>
            </a:pPr>
            <a:r>
              <a:rPr lang="en-US" sz="1600" dirty="0"/>
              <a:t>In </a:t>
            </a:r>
            <a:r>
              <a:rPr lang="en-US" sz="1600" b="1" dirty="0"/>
              <a:t>1995</a:t>
            </a:r>
            <a:r>
              <a:rPr lang="en-US" sz="1600" dirty="0"/>
              <a:t> the Office of Violence Against Women was established to provide resources to support survivors and hold offenders accountable. </a:t>
            </a:r>
          </a:p>
          <a:p>
            <a:pPr>
              <a:buFont typeface="Wingdings" panose="05000000000000000000" pitchFamily="2" charset="2"/>
              <a:buChar char="Ø"/>
            </a:pPr>
            <a:r>
              <a:rPr lang="en-US" sz="1600" dirty="0"/>
              <a:t>The VAWA was reauthorized in </a:t>
            </a:r>
            <a:r>
              <a:rPr lang="en-US" sz="1600" b="1" dirty="0"/>
              <a:t>2000, 2005, 2013</a:t>
            </a:r>
            <a:r>
              <a:rPr lang="en-US" sz="1600" dirty="0"/>
              <a:t>, and </a:t>
            </a:r>
            <a:r>
              <a:rPr lang="en-US" sz="1600" b="1" dirty="0"/>
              <a:t>2022.</a:t>
            </a:r>
            <a:r>
              <a:rPr lang="en-US" sz="1600" dirty="0"/>
              <a:t> </a:t>
            </a:r>
          </a:p>
          <a:p>
            <a:pPr>
              <a:buFont typeface="Wingdings" panose="05000000000000000000" pitchFamily="2" charset="2"/>
              <a:buChar char="Ø"/>
            </a:pPr>
            <a:r>
              <a:rPr lang="en-US" sz="1600" b="1" dirty="0"/>
              <a:t>2016 </a:t>
            </a:r>
            <a:r>
              <a:rPr lang="en-US" sz="1600" dirty="0"/>
              <a:t>and </a:t>
            </a:r>
            <a:r>
              <a:rPr lang="en-US" sz="1600" b="1" dirty="0"/>
              <a:t>2017 </a:t>
            </a:r>
            <a:r>
              <a:rPr lang="en-US" sz="1600" dirty="0"/>
              <a:t>regulations expanded protections and requirements for HUD programs including CoC and ESG. </a:t>
            </a:r>
            <a:endParaRPr lang="en-US" sz="2000" dirty="0">
              <a:solidFill>
                <a:prstClr val="black"/>
              </a:solidFill>
              <a:latin typeface="Calibri"/>
            </a:endParaRPr>
          </a:p>
          <a:p>
            <a:pPr marL="0" indent="0">
              <a:buNone/>
            </a:pPr>
            <a:endParaRPr lang="en-US" dirty="0"/>
          </a:p>
        </p:txBody>
      </p:sp>
      <p:pic>
        <p:nvPicPr>
          <p:cNvPr id="5" name="Recorded Sound">
            <a:hlinkClick r:id="" action="ppaction://media"/>
            <a:extLst>
              <a:ext uri="{FF2B5EF4-FFF2-40B4-BE49-F238E27FC236}">
                <a16:creationId xmlns:a16="http://schemas.microsoft.com/office/drawing/2014/main" id="{FE184432-7288-8041-75D2-D5CBD8BAD8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257" y="6368143"/>
            <a:ext cx="304800" cy="304800"/>
          </a:xfrm>
          <a:prstGeom prst="rect">
            <a:avLst/>
          </a:prstGeom>
        </p:spPr>
      </p:pic>
    </p:spTree>
    <p:extLst>
      <p:ext uri="{BB962C8B-B14F-4D97-AF65-F5344CB8AC3E}">
        <p14:creationId xmlns:p14="http://schemas.microsoft.com/office/powerpoint/2010/main" val="3052930673"/>
      </p:ext>
    </p:extLst>
  </p:cSld>
  <p:clrMapOvr>
    <a:masterClrMapping/>
  </p:clrMapOvr>
  <mc:AlternateContent xmlns:mc="http://schemas.openxmlformats.org/markup-compatibility/2006" xmlns:p14="http://schemas.microsoft.com/office/powerpoint/2010/main">
    <mc:Choice Requires="p14">
      <p:transition spd="slow" p14:dur="2000" advTm="21116"/>
    </mc:Choice>
    <mc:Fallback xmlns="">
      <p:transition spd="slow" advTm="211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991" y="1077995"/>
            <a:ext cx="10100145" cy="706964"/>
          </a:xfrm>
        </p:spPr>
        <p:txBody>
          <a:bodyPr>
            <a:normAutofit/>
          </a:bodyPr>
          <a:lstStyle/>
          <a:p>
            <a:pPr algn="ctr"/>
            <a:r>
              <a:rPr lang="en-US" dirty="0">
                <a:solidFill>
                  <a:schemeClr val="bg1"/>
                </a:solidFill>
                <a:latin typeface="Calibri"/>
              </a:rPr>
              <a:t>Violence Against Women Act (VAWA) Overview</a:t>
            </a:r>
            <a:endParaRPr lang="en-US" dirty="0">
              <a:solidFill>
                <a:schemeClr val="bg1"/>
              </a:solidFill>
            </a:endParaRPr>
          </a:p>
        </p:txBody>
      </p:sp>
      <p:sp>
        <p:nvSpPr>
          <p:cNvPr id="3" name="Content Placeholder 2"/>
          <p:cNvSpPr>
            <a:spLocks noGrp="1"/>
          </p:cNvSpPr>
          <p:nvPr>
            <p:ph idx="1"/>
          </p:nvPr>
        </p:nvSpPr>
        <p:spPr>
          <a:xfrm>
            <a:off x="787241" y="2732361"/>
            <a:ext cx="10054389" cy="4355432"/>
          </a:xfrm>
        </p:spPr>
        <p:txBody>
          <a:bodyPr>
            <a:normAutofit/>
          </a:bodyPr>
          <a:lstStyle/>
          <a:p>
            <a:pPr fontAlgn="base">
              <a:spcBef>
                <a:spcPts val="600"/>
              </a:spcBef>
              <a:spcAft>
                <a:spcPts val="600"/>
              </a:spcAft>
            </a:pPr>
            <a:r>
              <a:rPr lang="en-US" sz="1600" dirty="0"/>
              <a:t>VAWA provides housing protections for survivors of domestic violence, sexual assault, dating violence, and stalking who are applying for or living in federally assisted housing. </a:t>
            </a:r>
          </a:p>
          <a:p>
            <a:pPr fontAlgn="base">
              <a:spcBef>
                <a:spcPts val="600"/>
              </a:spcBef>
              <a:spcAft>
                <a:spcPts val="600"/>
              </a:spcAft>
            </a:pPr>
            <a:r>
              <a:rPr lang="en-US" sz="1600" dirty="0"/>
              <a:t>The law applies to a survivor (actual or perceived) regardless of sex, gender identity, sexual orientation, disability or age. Adopted in 2005 expanded in 2013. </a:t>
            </a:r>
          </a:p>
          <a:p>
            <a:pPr fontAlgn="base">
              <a:spcBef>
                <a:spcPts val="600"/>
              </a:spcBef>
              <a:spcAft>
                <a:spcPts val="600"/>
              </a:spcAft>
            </a:pPr>
            <a:r>
              <a:rPr lang="en-US" sz="1600" dirty="0"/>
              <a:t>VAWA does not apply to market-rate rental housing (unless there is a voucher).</a:t>
            </a:r>
            <a:endParaRPr lang="en-US" sz="2000" b="1" dirty="0">
              <a:solidFill>
                <a:prstClr val="black"/>
              </a:solidFill>
              <a:latin typeface="Calibri"/>
            </a:endParaRPr>
          </a:p>
          <a:p>
            <a:pPr marL="0" indent="0">
              <a:buNone/>
            </a:pPr>
            <a:endParaRPr lang="en-US" dirty="0"/>
          </a:p>
        </p:txBody>
      </p:sp>
      <p:pic>
        <p:nvPicPr>
          <p:cNvPr id="4" name="Audio 3">
            <a:hlinkClick r:id="" action="ppaction://media"/>
            <a:extLst>
              <a:ext uri="{FF2B5EF4-FFF2-40B4-BE49-F238E27FC236}">
                <a16:creationId xmlns:a16="http://schemas.microsoft.com/office/drawing/2014/main" id="{526A9CDC-0DCA-4894-8B0B-BC6DCC6A00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73467611"/>
      </p:ext>
    </p:extLst>
  </p:cSld>
  <p:clrMapOvr>
    <a:masterClrMapping/>
  </p:clrMapOvr>
  <mc:AlternateContent xmlns:mc="http://schemas.openxmlformats.org/markup-compatibility/2006" xmlns:p14="http://schemas.microsoft.com/office/powerpoint/2010/main">
    <mc:Choice Requires="p14">
      <p:transition spd="slow" p14:dur="2000" advTm="38212"/>
    </mc:Choice>
    <mc:Fallback xmlns="">
      <p:transition spd="slow" advTm="38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248" y="1040976"/>
            <a:ext cx="12427248" cy="706964"/>
          </a:xfrm>
        </p:spPr>
        <p:txBody>
          <a:bodyPr>
            <a:noAutofit/>
          </a:bodyPr>
          <a:lstStyle/>
          <a:p>
            <a:pPr algn="ctr"/>
            <a:r>
              <a:rPr lang="en-US" sz="3400" dirty="0"/>
              <a:t>Reauthorization Final Rule Components</a:t>
            </a:r>
          </a:p>
        </p:txBody>
      </p:sp>
      <p:sp>
        <p:nvSpPr>
          <p:cNvPr id="3" name="Content Placeholder 2"/>
          <p:cNvSpPr>
            <a:spLocks noGrp="1"/>
          </p:cNvSpPr>
          <p:nvPr>
            <p:ph idx="1"/>
          </p:nvPr>
        </p:nvSpPr>
        <p:spPr>
          <a:xfrm>
            <a:off x="609601" y="2664930"/>
            <a:ext cx="10588824" cy="4338587"/>
          </a:xfrm>
        </p:spPr>
        <p:txBody>
          <a:bodyPr>
            <a:normAutofit/>
          </a:bodyPr>
          <a:lstStyle/>
          <a:p>
            <a:pPr marL="0" indent="0">
              <a:buNone/>
            </a:pPr>
            <a:r>
              <a:rPr lang="en-US" sz="1600" b="1" dirty="0"/>
              <a:t>VAWA Defined Crime</a:t>
            </a:r>
          </a:p>
          <a:p>
            <a:r>
              <a:rPr lang="en-US" sz="1600" u="sng" dirty="0"/>
              <a:t>Sexual assault</a:t>
            </a:r>
            <a:r>
              <a:rPr lang="en-US" sz="1600" dirty="0"/>
              <a:t>: any nonconsensual sexual act proscribed by Federal, tribal, or State law, including when the victim lacks capacity to consent.</a:t>
            </a:r>
          </a:p>
          <a:p>
            <a:r>
              <a:rPr lang="en-US" sz="1600" u="sng" dirty="0"/>
              <a:t>Domestic violence</a:t>
            </a:r>
            <a:r>
              <a:rPr lang="en-US" sz="1600" dirty="0"/>
              <a:t>: includes felony or misdemeanor crimes of violence committed by the perpetrator.  It is important to note that the 2013 reauthorization broadened this definition, no longer requiring the abuse be perpetrated by a spouse.</a:t>
            </a:r>
          </a:p>
          <a:p>
            <a:r>
              <a:rPr lang="en-US" sz="1600" u="sng" dirty="0"/>
              <a:t>Dating violence</a:t>
            </a:r>
            <a:r>
              <a:rPr lang="en-US" sz="1600" dirty="0"/>
              <a:t>: committed by a person in a social relationship of intimate nature with the victim, which is determined by: length of the relationship, type of relationship, and frequency of interactions.</a:t>
            </a:r>
          </a:p>
          <a:p>
            <a:r>
              <a:rPr lang="en-US" sz="1600" u="sng" dirty="0"/>
              <a:t>Stalking</a:t>
            </a:r>
            <a:r>
              <a:rPr lang="en-US" sz="1600" dirty="0"/>
              <a:t>: conduct directed at a specific person that would cause a reasonable person to fear their safety </a:t>
            </a:r>
            <a:r>
              <a:rPr lang="en-US" sz="1600" i="1" dirty="0" err="1"/>
              <a:t>or</a:t>
            </a:r>
            <a:r>
              <a:rPr lang="en-US" sz="1600" dirty="0" err="1"/>
              <a:t>the</a:t>
            </a:r>
            <a:r>
              <a:rPr lang="en-US" sz="1600" dirty="0"/>
              <a:t> safety of others </a:t>
            </a:r>
            <a:r>
              <a:rPr lang="en-US" sz="1600" i="1" dirty="0"/>
              <a:t>or </a:t>
            </a:r>
            <a:r>
              <a:rPr lang="en-US" sz="1600" dirty="0"/>
              <a:t>suffer substantial emotional distress.</a:t>
            </a:r>
          </a:p>
          <a:p>
            <a:endParaRPr lang="en-US" sz="1400" dirty="0"/>
          </a:p>
          <a:p>
            <a:endParaRPr lang="en-US" sz="1400" dirty="0"/>
          </a:p>
          <a:p>
            <a:endParaRPr lang="en-US" sz="1400" dirty="0"/>
          </a:p>
          <a:p>
            <a:endParaRPr lang="en-US" u="sng" dirty="0"/>
          </a:p>
          <a:p>
            <a:pPr marL="0" indent="0">
              <a:buNone/>
            </a:pPr>
            <a:endParaRPr lang="en-US" b="1" u="sng" dirty="0"/>
          </a:p>
        </p:txBody>
      </p:sp>
      <p:pic>
        <p:nvPicPr>
          <p:cNvPr id="4" name="Audio 3">
            <a:hlinkClick r:id="" action="ppaction://media"/>
            <a:extLst>
              <a:ext uri="{FF2B5EF4-FFF2-40B4-BE49-F238E27FC236}">
                <a16:creationId xmlns:a16="http://schemas.microsoft.com/office/drawing/2014/main" id="{E616B15C-53ED-4E30-8F0E-00995B050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323479813"/>
      </p:ext>
    </p:extLst>
  </p:cSld>
  <p:clrMapOvr>
    <a:masterClrMapping/>
  </p:clrMapOvr>
  <mc:AlternateContent xmlns:mc="http://schemas.openxmlformats.org/markup-compatibility/2006" xmlns:p14="http://schemas.microsoft.com/office/powerpoint/2010/main">
    <mc:Choice Requires="p14">
      <p:transition spd="slow" p14:dur="2000" advTm="21642"/>
    </mc:Choice>
    <mc:Fallback xmlns="">
      <p:transition spd="slow" advTm="21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991" y="1077995"/>
            <a:ext cx="10100145" cy="706964"/>
          </a:xfrm>
        </p:spPr>
        <p:txBody>
          <a:bodyPr>
            <a:normAutofit/>
          </a:bodyPr>
          <a:lstStyle/>
          <a:p>
            <a:pPr algn="ctr"/>
            <a:r>
              <a:rPr lang="en-US" dirty="0">
                <a:solidFill>
                  <a:schemeClr val="bg1"/>
                </a:solidFill>
                <a:latin typeface="Calibri"/>
              </a:rPr>
              <a:t>Survivor Rights Under VAWA</a:t>
            </a:r>
            <a:endParaRPr lang="en-US" dirty="0">
              <a:solidFill>
                <a:schemeClr val="bg1"/>
              </a:solidFill>
            </a:endParaRPr>
          </a:p>
        </p:txBody>
      </p:sp>
      <p:sp>
        <p:nvSpPr>
          <p:cNvPr id="3" name="Content Placeholder 2"/>
          <p:cNvSpPr>
            <a:spLocks noGrp="1"/>
          </p:cNvSpPr>
          <p:nvPr>
            <p:ph idx="1"/>
          </p:nvPr>
        </p:nvSpPr>
        <p:spPr>
          <a:xfrm>
            <a:off x="917870" y="2408900"/>
            <a:ext cx="10054389" cy="4355432"/>
          </a:xfrm>
        </p:spPr>
        <p:txBody>
          <a:bodyPr>
            <a:normAutofit/>
          </a:bodyPr>
          <a:lstStyle/>
          <a:p>
            <a:pPr fontAlgn="base">
              <a:spcBef>
                <a:spcPts val="600"/>
              </a:spcBef>
              <a:spcAft>
                <a:spcPts val="600"/>
              </a:spcAft>
            </a:pPr>
            <a:r>
              <a:rPr lang="en-US" sz="1600" dirty="0"/>
              <a:t>Not be denied admission, evicted, or have their assistance terminated because of the violence committed against them; </a:t>
            </a:r>
          </a:p>
          <a:p>
            <a:pPr fontAlgn="base">
              <a:spcBef>
                <a:spcPts val="600"/>
              </a:spcBef>
              <a:spcAft>
                <a:spcPts val="600"/>
              </a:spcAft>
            </a:pPr>
            <a:r>
              <a:rPr lang="en-US" sz="1600" dirty="0"/>
              <a:t>Receive notice of VAWA housing rights; </a:t>
            </a:r>
          </a:p>
          <a:p>
            <a:pPr fontAlgn="base">
              <a:spcBef>
                <a:spcPts val="600"/>
              </a:spcBef>
              <a:spcAft>
                <a:spcPts val="600"/>
              </a:spcAft>
            </a:pPr>
            <a:r>
              <a:rPr lang="en-US" sz="1600" dirty="0"/>
              <a:t>Request that an abuser be removed from the lease and housing, where applicable; </a:t>
            </a:r>
          </a:p>
          <a:p>
            <a:pPr fontAlgn="base">
              <a:spcBef>
                <a:spcPts val="600"/>
              </a:spcBef>
              <a:spcAft>
                <a:spcPts val="600"/>
              </a:spcAft>
            </a:pPr>
            <a:r>
              <a:rPr lang="en-US" sz="1600" dirty="0"/>
              <a:t>Move with continued assistance (for Housing Choice Voucher recipients);</a:t>
            </a:r>
          </a:p>
          <a:p>
            <a:pPr fontAlgn="base">
              <a:spcBef>
                <a:spcPts val="600"/>
              </a:spcBef>
              <a:spcAft>
                <a:spcPts val="600"/>
              </a:spcAft>
            </a:pPr>
            <a:r>
              <a:rPr lang="en-US" sz="1600" dirty="0"/>
              <a:t>Seek an emergency transfer to another unit in the same program and/or to a unit under another federally subsidized housing program;</a:t>
            </a:r>
          </a:p>
          <a:p>
            <a:pPr fontAlgn="base">
              <a:spcBef>
                <a:spcPts val="600"/>
              </a:spcBef>
              <a:spcAft>
                <a:spcPts val="600"/>
              </a:spcAft>
            </a:pPr>
            <a:r>
              <a:rPr lang="en-US" sz="1600" dirty="0"/>
              <a:t>Stay in the unit, even if there is (or has been) criminal activity that is directly related to the violence; </a:t>
            </a:r>
          </a:p>
          <a:p>
            <a:pPr fontAlgn="base">
              <a:spcBef>
                <a:spcPts val="600"/>
              </a:spcBef>
              <a:spcAft>
                <a:spcPts val="600"/>
              </a:spcAft>
            </a:pPr>
            <a:r>
              <a:rPr lang="en-US" sz="1600" dirty="0"/>
              <a:t>Strict confidentiality of information; and</a:t>
            </a:r>
          </a:p>
          <a:p>
            <a:pPr fontAlgn="base">
              <a:spcBef>
                <a:spcPts val="600"/>
              </a:spcBef>
              <a:spcAft>
                <a:spcPts val="600"/>
              </a:spcAft>
            </a:pPr>
            <a:r>
              <a:rPr lang="en-US" sz="1600" dirty="0"/>
              <a:t>Ability to self-certify using the HUD self-certification form.</a:t>
            </a:r>
          </a:p>
        </p:txBody>
      </p:sp>
      <p:pic>
        <p:nvPicPr>
          <p:cNvPr id="4" name="Audio 3">
            <a:hlinkClick r:id="" action="ppaction://media"/>
            <a:extLst>
              <a:ext uri="{FF2B5EF4-FFF2-40B4-BE49-F238E27FC236}">
                <a16:creationId xmlns:a16="http://schemas.microsoft.com/office/drawing/2014/main" id="{F92BA74C-1533-47D3-B023-844F4625B7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43735419"/>
      </p:ext>
    </p:extLst>
  </p:cSld>
  <p:clrMapOvr>
    <a:masterClrMapping/>
  </p:clrMapOvr>
  <mc:AlternateContent xmlns:mc="http://schemas.openxmlformats.org/markup-compatibility/2006" xmlns:p14="http://schemas.microsoft.com/office/powerpoint/2010/main">
    <mc:Choice Requires="p14">
      <p:transition spd="slow" p14:dur="2000" advTm="78965"/>
    </mc:Choice>
    <mc:Fallback xmlns="">
      <p:transition spd="slow" advTm="78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749" y="1012997"/>
            <a:ext cx="10348451" cy="706964"/>
          </a:xfrm>
        </p:spPr>
        <p:txBody>
          <a:bodyPr>
            <a:normAutofit/>
          </a:bodyPr>
          <a:lstStyle/>
          <a:p>
            <a:pPr algn="ctr"/>
            <a:r>
              <a:rPr lang="en-US" dirty="0"/>
              <a:t>Key Final Rule Components</a:t>
            </a:r>
          </a:p>
        </p:txBody>
      </p:sp>
      <p:sp>
        <p:nvSpPr>
          <p:cNvPr id="3" name="Content Placeholder 2"/>
          <p:cNvSpPr>
            <a:spLocks noGrp="1"/>
          </p:cNvSpPr>
          <p:nvPr>
            <p:ph idx="1"/>
          </p:nvPr>
        </p:nvSpPr>
        <p:spPr>
          <a:xfrm>
            <a:off x="1154955" y="2603500"/>
            <a:ext cx="9719522" cy="3416300"/>
          </a:xfrm>
        </p:spPr>
        <p:txBody>
          <a:bodyPr>
            <a:normAutofit fontScale="92500" lnSpcReduction="10000"/>
          </a:bodyPr>
          <a:lstStyle/>
          <a:p>
            <a:pPr marL="0" indent="0">
              <a:buNone/>
            </a:pPr>
            <a:r>
              <a:rPr lang="en-US" sz="2000" b="1" u="sng" dirty="0"/>
              <a:t>Basic Housing Protections:</a:t>
            </a:r>
            <a:endParaRPr lang="en-US" sz="2000" u="sng" dirty="0"/>
          </a:p>
          <a:p>
            <a:r>
              <a:rPr lang="en-US" sz="2000" dirty="0"/>
              <a:t>Victimization cannot be used as a reason to deny access to housing </a:t>
            </a:r>
            <a:r>
              <a:rPr lang="en-US" sz="2000" i="1" dirty="0"/>
              <a:t>or </a:t>
            </a:r>
            <a:r>
              <a:rPr lang="en-US" sz="2000" dirty="0"/>
              <a:t>to evict from housing.</a:t>
            </a:r>
          </a:p>
          <a:p>
            <a:r>
              <a:rPr lang="en-US" sz="2000" dirty="0"/>
              <a:t>Applicants cannot be denied based only on their status as a survivor of domestic violence, sexual assault, dating violence, and stalking.</a:t>
            </a:r>
          </a:p>
          <a:p>
            <a:r>
              <a:rPr lang="en-US" sz="2000" dirty="0"/>
              <a:t>Applicants cannot be denied access to housing based on factors directly related to the victimization, such as job history, credit history, criminal record, etc.</a:t>
            </a:r>
          </a:p>
          <a:p>
            <a:r>
              <a:rPr lang="en-US" sz="2000" dirty="0"/>
              <a:t>Individuals cannot be evicted because of factors that were a direct result of the victimization.</a:t>
            </a:r>
          </a:p>
          <a:p>
            <a:endParaRPr lang="en-US" dirty="0"/>
          </a:p>
        </p:txBody>
      </p:sp>
      <p:pic>
        <p:nvPicPr>
          <p:cNvPr id="4" name="Audio 3">
            <a:hlinkClick r:id="" action="ppaction://media"/>
            <a:extLst>
              <a:ext uri="{FF2B5EF4-FFF2-40B4-BE49-F238E27FC236}">
                <a16:creationId xmlns:a16="http://schemas.microsoft.com/office/drawing/2014/main" id="{67E6DBC6-9B3C-45F9-99A7-E62CDE3EFD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19619548"/>
      </p:ext>
    </p:extLst>
  </p:cSld>
  <p:clrMapOvr>
    <a:masterClrMapping/>
  </p:clrMapOvr>
  <mc:AlternateContent xmlns:mc="http://schemas.openxmlformats.org/markup-compatibility/2006" xmlns:p14="http://schemas.microsoft.com/office/powerpoint/2010/main">
    <mc:Choice Requires="p14">
      <p:transition spd="slow" p14:dur="2000" advTm="45218"/>
    </mc:Choice>
    <mc:Fallback xmlns="">
      <p:transition spd="slow" advTm="45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Reauthorization Final Rule Components</a:t>
            </a:r>
          </a:p>
        </p:txBody>
      </p:sp>
      <p:sp>
        <p:nvSpPr>
          <p:cNvPr id="3" name="Content Placeholder 2"/>
          <p:cNvSpPr>
            <a:spLocks noGrp="1"/>
          </p:cNvSpPr>
          <p:nvPr>
            <p:ph idx="1"/>
          </p:nvPr>
        </p:nvSpPr>
        <p:spPr>
          <a:xfrm>
            <a:off x="1154954" y="2603500"/>
            <a:ext cx="9662335" cy="3416300"/>
          </a:xfrm>
        </p:spPr>
        <p:txBody>
          <a:bodyPr>
            <a:normAutofit/>
          </a:bodyPr>
          <a:lstStyle/>
          <a:p>
            <a:pPr marL="0" indent="0">
              <a:buNone/>
            </a:pPr>
            <a:r>
              <a:rPr lang="en-US" b="1" u="sng" dirty="0"/>
              <a:t>Allowable Evictions: </a:t>
            </a:r>
            <a:endParaRPr lang="en-US" u="sng" dirty="0"/>
          </a:p>
          <a:p>
            <a:r>
              <a:rPr lang="en-US" dirty="0"/>
              <a:t>If there is an actual and imminent threat to other tenants or employees if the tenant is not evicted or terminated from assistance</a:t>
            </a:r>
          </a:p>
          <a:p>
            <a:pPr lvl="1">
              <a:buFont typeface="Wingdings" panose="05000000000000000000" pitchFamily="2" charset="2"/>
              <a:buChar char="§"/>
            </a:pPr>
            <a:r>
              <a:rPr lang="en-US" sz="1800" dirty="0"/>
              <a:t>Imminent threat is defined as a physical danger that is real, might occur immediately, and could result in death or serious bodily harm</a:t>
            </a:r>
          </a:p>
          <a:p>
            <a:r>
              <a:rPr lang="en-US" dirty="0"/>
              <a:t>For reasons unrelated to the victimization (and as stipulated in the lease agreement) </a:t>
            </a:r>
          </a:p>
          <a:p>
            <a:pPr lvl="1"/>
            <a:endParaRPr lang="en-US" u="sng" dirty="0"/>
          </a:p>
          <a:p>
            <a:pPr marL="0" indent="0">
              <a:buNone/>
            </a:pPr>
            <a:endParaRPr lang="en-US" dirty="0"/>
          </a:p>
        </p:txBody>
      </p:sp>
      <p:pic>
        <p:nvPicPr>
          <p:cNvPr id="7" name="Audio 6">
            <a:hlinkClick r:id="" action="ppaction://media"/>
            <a:extLst>
              <a:ext uri="{FF2B5EF4-FFF2-40B4-BE49-F238E27FC236}">
                <a16:creationId xmlns:a16="http://schemas.microsoft.com/office/drawing/2014/main" id="{0BBEBA4B-E0EC-4D20-BD94-D760D39FD5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967622543"/>
      </p:ext>
    </p:extLst>
  </p:cSld>
  <p:clrMapOvr>
    <a:masterClrMapping/>
  </p:clrMapOvr>
  <mc:AlternateContent xmlns:mc="http://schemas.openxmlformats.org/markup-compatibility/2006" xmlns:p14="http://schemas.microsoft.com/office/powerpoint/2010/main">
    <mc:Choice Requires="p14">
      <p:transition spd="slow" p14:dur="2000" advTm="20329"/>
    </mc:Choice>
    <mc:Fallback xmlns="">
      <p:transition spd="slow" advTm="20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sz="4000" dirty="0"/>
            </a:br>
            <a:r>
              <a:rPr lang="en-US" sz="4000" dirty="0"/>
              <a:t>CoC Compliance</a:t>
            </a:r>
            <a:br>
              <a:rPr lang="en-US" dirty="0"/>
            </a:br>
            <a:endParaRPr lang="en-US" dirty="0"/>
          </a:p>
        </p:txBody>
      </p:sp>
      <p:sp>
        <p:nvSpPr>
          <p:cNvPr id="3" name="Content Placeholder 2"/>
          <p:cNvSpPr>
            <a:spLocks noGrp="1"/>
          </p:cNvSpPr>
          <p:nvPr>
            <p:ph idx="1"/>
          </p:nvPr>
        </p:nvSpPr>
        <p:spPr>
          <a:xfrm>
            <a:off x="1154953" y="2687216"/>
            <a:ext cx="9680998" cy="3892420"/>
          </a:xfrm>
        </p:spPr>
        <p:txBody>
          <a:bodyPr>
            <a:normAutofit/>
          </a:bodyPr>
          <a:lstStyle/>
          <a:p>
            <a:r>
              <a:rPr lang="en-US" sz="1600" dirty="0"/>
              <a:t>The CoC Program Interim Rule requires Continuums of Care to develop an </a:t>
            </a:r>
            <a:r>
              <a:rPr lang="en-US" sz="1600" b="1" dirty="0"/>
              <a:t>Emergency Transfer Policy</a:t>
            </a:r>
            <a:r>
              <a:rPr lang="en-US" sz="1600" dirty="0"/>
              <a:t> as outlined in </a:t>
            </a:r>
            <a:r>
              <a:rPr lang="en-US" sz="1600" u="sng" dirty="0">
                <a:hlinkClick r:id="rId4"/>
              </a:rPr>
              <a:t>§ 578.99(j)(8)</a:t>
            </a:r>
            <a:r>
              <a:rPr lang="en-US" sz="1600" dirty="0">
                <a:hlinkClick r:id="rId4"/>
              </a:rPr>
              <a:t>.</a:t>
            </a:r>
            <a:r>
              <a:rPr lang="en-US" sz="1600" dirty="0"/>
              <a:t> All recipients and sub recipients in the CoC must follow this plan, including the </a:t>
            </a:r>
            <a:r>
              <a:rPr lang="en-US" sz="1600" dirty="0" err="1"/>
              <a:t>CoC’s</a:t>
            </a:r>
            <a:r>
              <a:rPr lang="en-US" sz="1600" dirty="0"/>
              <a:t> Coordinated Entry (CE) system. The Emergency Transfer Policy must comply with requirements outlined in </a:t>
            </a:r>
            <a:r>
              <a:rPr lang="en-US" sz="1600" u="sng" dirty="0">
                <a:hlinkClick r:id="rId5"/>
              </a:rPr>
              <a:t>24 CFR 5.2005(e)</a:t>
            </a:r>
            <a:r>
              <a:rPr lang="en-US" sz="1600" u="sng" dirty="0"/>
              <a:t>.</a:t>
            </a:r>
          </a:p>
          <a:p>
            <a:pPr marL="0" indent="0">
              <a:buNone/>
            </a:pPr>
            <a:endParaRPr lang="en-US" sz="1050" u="sng" dirty="0"/>
          </a:p>
          <a:p>
            <a:r>
              <a:rPr lang="en-US" sz="1600" dirty="0"/>
              <a:t>The CoC must incorporate the provisions in its emergency transfer policy into its written standards for prioritizing assistance for transitional and permanent housing.</a:t>
            </a:r>
          </a:p>
          <a:p>
            <a:pPr marL="0" indent="0">
              <a:buNone/>
            </a:pPr>
            <a:endParaRPr lang="en-US" sz="1050" dirty="0"/>
          </a:p>
          <a:p>
            <a:r>
              <a:rPr lang="en-US" sz="1600" dirty="0"/>
              <a:t>Since the CE system is responsible for the prioritization and referral process across all CoC housing projects, it plays a critical role in operationalizing a </a:t>
            </a:r>
            <a:r>
              <a:rPr lang="en-US" sz="1600" dirty="0" err="1"/>
              <a:t>CoC’s</a:t>
            </a:r>
            <a:r>
              <a:rPr lang="en-US" sz="1600" dirty="0"/>
              <a:t> Emergency Transfer Plan. Further guidance on this is outlined in </a:t>
            </a:r>
            <a:r>
              <a:rPr lang="en-US" sz="1600" u="sng" dirty="0">
                <a:hlinkClick r:id="rId4"/>
              </a:rPr>
              <a:t>24 CFR 578.99(j)(8)(ii)</a:t>
            </a:r>
            <a:r>
              <a:rPr lang="en-US" sz="1600" dirty="0">
                <a:hlinkClick r:id="rId4"/>
              </a:rPr>
              <a:t>.</a:t>
            </a:r>
          </a:p>
          <a:p>
            <a:pPr marL="0" indent="0" algn="ctr">
              <a:buNone/>
            </a:pPr>
            <a:endParaRPr lang="en-US" b="1" dirty="0"/>
          </a:p>
          <a:p>
            <a:pPr marL="0" indent="0">
              <a:buNone/>
            </a:pPr>
            <a:endParaRPr lang="en-US" dirty="0"/>
          </a:p>
        </p:txBody>
      </p:sp>
      <p:pic>
        <p:nvPicPr>
          <p:cNvPr id="4" name="Audio 3">
            <a:hlinkClick r:id="" action="ppaction://media"/>
            <a:extLst>
              <a:ext uri="{FF2B5EF4-FFF2-40B4-BE49-F238E27FC236}">
                <a16:creationId xmlns:a16="http://schemas.microsoft.com/office/drawing/2014/main" id="{EB9ED709-A519-4DD2-9E0D-CCCF9A4C83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45005832"/>
      </p:ext>
    </p:extLst>
  </p:cSld>
  <p:clrMapOvr>
    <a:masterClrMapping/>
  </p:clrMapOvr>
  <mc:AlternateContent xmlns:mc="http://schemas.openxmlformats.org/markup-compatibility/2006" xmlns:p14="http://schemas.microsoft.com/office/powerpoint/2010/main">
    <mc:Choice Requires="p14">
      <p:transition spd="slow" p14:dur="2000" advTm="29838"/>
    </mc:Choice>
    <mc:Fallback xmlns="">
      <p:transition spd="slow" advTm="29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2762</TotalTime>
  <Words>2553</Words>
  <Application>Microsoft Office PowerPoint</Application>
  <PresentationFormat>Widescreen</PresentationFormat>
  <Paragraphs>188</Paragraphs>
  <Slides>21</Slides>
  <Notes>7</Notes>
  <HiddenSlides>0</HiddenSlides>
  <MMClips>21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Calibri Light</vt:lpstr>
      <vt:lpstr>Century Gothic</vt:lpstr>
      <vt:lpstr>Georgia</vt:lpstr>
      <vt:lpstr>MercurySSm-Book-Pro_Web</vt:lpstr>
      <vt:lpstr>Times New Roman</vt:lpstr>
      <vt:lpstr>Wingdings</vt:lpstr>
      <vt:lpstr>Wingdings 3</vt:lpstr>
      <vt:lpstr>Ion Boardroom</vt:lpstr>
      <vt:lpstr>COMPLIANCE WITH THE VIOLENCE AGAINST WOMEN ACT (VAWA)</vt:lpstr>
      <vt:lpstr>Objectives</vt:lpstr>
      <vt:lpstr>The Violence Against Women Act (VAWA) Historical Context </vt:lpstr>
      <vt:lpstr>Violence Against Women Act (VAWA) Overview</vt:lpstr>
      <vt:lpstr>Reauthorization Final Rule Components</vt:lpstr>
      <vt:lpstr>Survivor Rights Under VAWA</vt:lpstr>
      <vt:lpstr>Key Final Rule Components</vt:lpstr>
      <vt:lpstr>Reauthorization Final Rule Components</vt:lpstr>
      <vt:lpstr> CoC Compliance </vt:lpstr>
      <vt:lpstr>PROJECT COMPLIANCE</vt:lpstr>
      <vt:lpstr>Homeless Program Compliance</vt:lpstr>
      <vt:lpstr>Program Compliance: Notice of Occupancy Rights</vt:lpstr>
      <vt:lpstr>Program Compliance: Self Certification </vt:lpstr>
      <vt:lpstr>Program Compliance: Lease Addendum </vt:lpstr>
      <vt:lpstr>Program Compliance: Emergency Transfer </vt:lpstr>
      <vt:lpstr>PROJECT COMPLIANCE: Emergency Transfer </vt:lpstr>
      <vt:lpstr>PROJECT COMPLIANCE: Emergency Transfer </vt:lpstr>
      <vt:lpstr>PowerPoint Presentation</vt:lpstr>
      <vt:lpstr>What else should you know? </vt:lpstr>
      <vt:lpstr>2022 VAWA Reauthorization </vt:lpstr>
      <vt:lpstr>Other stuff you should know!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SOUTHWEST MINNESOTA CONTINUUM OF CARE COMPLIANCE WITH THE VIOLENCE AGAINST WOMEN ACT</dc:title>
  <dc:creator>Justin Vorbach</dc:creator>
  <cp:lastModifiedBy>Carla Solem</cp:lastModifiedBy>
  <cp:revision>55</cp:revision>
  <dcterms:created xsi:type="dcterms:W3CDTF">2020-02-10T01:05:41Z</dcterms:created>
  <dcterms:modified xsi:type="dcterms:W3CDTF">2023-09-14T22:57:02Z</dcterms:modified>
</cp:coreProperties>
</file>